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3" r:id="rId5"/>
    <p:sldId id="260" r:id="rId6"/>
    <p:sldId id="261" r:id="rId7"/>
    <p:sldId id="279" r:id="rId8"/>
    <p:sldId id="28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84" r:id="rId18"/>
    <p:sldId id="281" r:id="rId19"/>
    <p:sldId id="283" r:id="rId20"/>
    <p:sldId id="280" r:id="rId21"/>
    <p:sldId id="285" r:id="rId22"/>
    <p:sldId id="277" r:id="rId23"/>
    <p:sldId id="270" r:id="rId24"/>
    <p:sldId id="288" r:id="rId25"/>
    <p:sldId id="271" r:id="rId26"/>
    <p:sldId id="274" r:id="rId27"/>
    <p:sldId id="275" r:id="rId28"/>
    <p:sldId id="276" r:id="rId2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FF"/>
    <a:srgbClr val="660033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15" autoAdjust="0"/>
    <p:restoredTop sz="94667" autoAdjust="0"/>
  </p:normalViewPr>
  <p:slideViewPr>
    <p:cSldViewPr>
      <p:cViewPr>
        <p:scale>
          <a:sx n="66" d="100"/>
          <a:sy n="66" d="100"/>
        </p:scale>
        <p:origin x="-48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0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19D1E-5651-42A9-A301-344F72E92197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038BB-0C1B-4462-8ECB-9CD4871142E4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9C3AE-5CED-4B74-8EE7-3E16AF74BFFF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4E602-9B1D-4CD2-99E6-BEB97AD21406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59B1F-FEC6-4A18-B2D5-823A5254C433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08204-DE0D-4266-9427-CA6B9B57170D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B7786-5C96-441A-BEBB-4E22B43AD6B3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09517-97BD-4364-A6D0-5AF257E76AEE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DBAAA-C225-4607-91CD-372CD23C9AA8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46531-09A2-42C2-828E-9566032BEB06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C2C97-D5D3-4844-9CF3-16EEB633FB05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06B03-983B-4C70-A708-9124C3E2A583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D6960-7484-4E2F-8361-6DEDD64782CE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D6FD-6FF5-4BB4-A6F2-FAB26FB84E2D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B073B5-B407-4A78-9245-96DF008CCC51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2474912"/>
          </a:xfrm>
        </p:spPr>
        <p:txBody>
          <a:bodyPr/>
          <a:lstStyle/>
          <a:p>
            <a:pPr eaLnBrk="1" hangingPunct="1"/>
            <a:r>
              <a:rPr lang="es-ES" sz="3600" dirty="0" smtClean="0">
                <a:solidFill>
                  <a:srgbClr val="660033"/>
                </a:solidFill>
              </a:rPr>
              <a:t>A </a:t>
            </a:r>
            <a:r>
              <a:rPr lang="es-ES" sz="3600" dirty="0" err="1" smtClean="0">
                <a:solidFill>
                  <a:srgbClr val="660033"/>
                </a:solidFill>
              </a:rPr>
              <a:t>Spatial</a:t>
            </a:r>
            <a:r>
              <a:rPr lang="es-ES" sz="3600" dirty="0" smtClean="0">
                <a:solidFill>
                  <a:srgbClr val="660033"/>
                </a:solidFill>
              </a:rPr>
              <a:t> </a:t>
            </a:r>
            <a:r>
              <a:rPr lang="es-ES" sz="3600" dirty="0" err="1" smtClean="0">
                <a:solidFill>
                  <a:srgbClr val="660033"/>
                </a:solidFill>
              </a:rPr>
              <a:t>Model</a:t>
            </a:r>
            <a:r>
              <a:rPr lang="es-ES" sz="3600" dirty="0" smtClean="0">
                <a:solidFill>
                  <a:srgbClr val="660033"/>
                </a:solidFill>
              </a:rPr>
              <a:t> of Social </a:t>
            </a:r>
            <a:r>
              <a:rPr lang="es-ES" sz="3600" dirty="0" err="1" smtClean="0">
                <a:solidFill>
                  <a:srgbClr val="660033"/>
                </a:solidFill>
              </a:rPr>
              <a:t>Interactions</a:t>
            </a:r>
            <a:r>
              <a:rPr lang="es-ES" sz="3600" dirty="0" smtClean="0">
                <a:solidFill>
                  <a:srgbClr val="660033"/>
                </a:solidFill>
              </a:rPr>
              <a:t/>
            </a:r>
            <a:br>
              <a:rPr lang="es-ES" sz="3600" dirty="0" smtClean="0">
                <a:solidFill>
                  <a:srgbClr val="660033"/>
                </a:solidFill>
              </a:rPr>
            </a:br>
            <a:r>
              <a:rPr lang="es-ES" sz="3600" dirty="0" err="1" smtClean="0">
                <a:solidFill>
                  <a:srgbClr val="660033"/>
                </a:solidFill>
              </a:rPr>
              <a:t>Multiplicity</a:t>
            </a:r>
            <a:r>
              <a:rPr lang="es-ES" sz="3600" dirty="0" smtClean="0">
                <a:solidFill>
                  <a:srgbClr val="660033"/>
                </a:solidFill>
              </a:rPr>
              <a:t> of </a:t>
            </a:r>
            <a:r>
              <a:rPr lang="es-ES" sz="3600" dirty="0" err="1" smtClean="0">
                <a:solidFill>
                  <a:srgbClr val="660033"/>
                </a:solidFill>
              </a:rPr>
              <a:t>Equilibria</a:t>
            </a:r>
            <a:endParaRPr lang="es-ES" sz="3600" dirty="0" smtClean="0">
              <a:solidFill>
                <a:srgbClr val="660033"/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789363"/>
            <a:ext cx="3675063" cy="1128712"/>
          </a:xfrm>
        </p:spPr>
        <p:txBody>
          <a:bodyPr/>
          <a:lstStyle/>
          <a:p>
            <a:pPr algn="l" eaLnBrk="1" hangingPunct="1"/>
            <a:r>
              <a:rPr lang="es-ES" sz="2800" dirty="0" smtClean="0"/>
              <a:t>Pascal Mossay</a:t>
            </a:r>
          </a:p>
          <a:p>
            <a:pPr algn="l" eaLnBrk="1" hangingPunct="1"/>
            <a:r>
              <a:rPr lang="es-ES" sz="2800" dirty="0" smtClean="0"/>
              <a:t>U of </a:t>
            </a:r>
            <a:r>
              <a:rPr lang="es-ES" sz="2800" dirty="0" smtClean="0"/>
              <a:t>Reading, UK</a:t>
            </a:r>
            <a:endParaRPr lang="es-ES" sz="2800" dirty="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5076825" y="3789363"/>
            <a:ext cx="34956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s-ES" sz="2800" dirty="0"/>
              <a:t>Pierre </a:t>
            </a:r>
            <a:r>
              <a:rPr lang="es-ES" sz="2800" dirty="0" err="1"/>
              <a:t>Picard</a:t>
            </a:r>
            <a:endParaRPr lang="es-ES" sz="28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s-ES" sz="2800" dirty="0"/>
              <a:t>U of </a:t>
            </a:r>
            <a:r>
              <a:rPr lang="es-ES" sz="2800" dirty="0" smtClean="0"/>
              <a:t>Manchester, UK</a:t>
            </a:r>
            <a:endParaRPr lang="es-ES" sz="28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s-ES" sz="2000" dirty="0"/>
              <a:t>CORE, </a:t>
            </a:r>
            <a:r>
              <a:rPr lang="es-ES" sz="2000" dirty="0" err="1"/>
              <a:t>Louvain</a:t>
            </a:r>
            <a:r>
              <a:rPr lang="es-ES" sz="2000" dirty="0"/>
              <a:t>-la-</a:t>
            </a:r>
            <a:r>
              <a:rPr lang="es-ES" sz="2000" dirty="0" err="1"/>
              <a:t>Neuve</a:t>
            </a:r>
            <a:endParaRPr lang="es-ES" sz="2000" dirty="0"/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2916238" y="5589588"/>
            <a:ext cx="344171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s-ES" sz="2800" dirty="0" smtClean="0"/>
              <a:t>Paris, </a:t>
            </a:r>
            <a:r>
              <a:rPr lang="es-ES" sz="2800" dirty="0" err="1" smtClean="0"/>
              <a:t>July</a:t>
            </a:r>
            <a:r>
              <a:rPr lang="es-ES" sz="2800" dirty="0" smtClean="0"/>
              <a:t> 2009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400675" cy="706437"/>
          </a:xfrm>
        </p:spPr>
        <p:txBody>
          <a:bodyPr/>
          <a:lstStyle/>
          <a:p>
            <a:pPr algn="l" eaLnBrk="1" hangingPunct="1"/>
            <a:r>
              <a:rPr lang="es-ES" sz="4000" b="1" smtClean="0">
                <a:solidFill>
                  <a:srgbClr val="660033"/>
                </a:solidFill>
              </a:rPr>
              <a:t>Spatial Equilibrium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3429000"/>
            <a:ext cx="8964612" cy="2620963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es-ES" sz="2400" dirty="0" err="1" smtClean="0"/>
              <a:t>Agents</a:t>
            </a:r>
            <a:r>
              <a:rPr lang="es-ES" sz="2400" dirty="0" smtClean="0"/>
              <a:t> in </a:t>
            </a:r>
            <a:r>
              <a:rPr lang="es-ES" sz="2400" dirty="0" smtClean="0">
                <a:solidFill>
                  <a:srgbClr val="FF0000"/>
                </a:solidFill>
              </a:rPr>
              <a:t>x=-a</a:t>
            </a:r>
            <a:r>
              <a:rPr lang="es-ES" sz="2400" dirty="0" smtClean="0"/>
              <a:t>: </a:t>
            </a:r>
            <a:r>
              <a:rPr lang="es-ES" sz="2400" dirty="0" err="1" smtClean="0"/>
              <a:t>Low</a:t>
            </a:r>
            <a:r>
              <a:rPr lang="es-ES" sz="2400" dirty="0" smtClean="0"/>
              <a:t> </a:t>
            </a:r>
            <a:r>
              <a:rPr lang="es-ES" sz="2400" dirty="0" err="1" smtClean="0"/>
              <a:t>Residence</a:t>
            </a:r>
            <a:r>
              <a:rPr lang="es-ES" sz="2400" dirty="0" smtClean="0"/>
              <a:t> </a:t>
            </a:r>
            <a:r>
              <a:rPr lang="es-ES" sz="2400" dirty="0" err="1" smtClean="0"/>
              <a:t>Cost</a:t>
            </a:r>
            <a:r>
              <a:rPr lang="es-ES" sz="2400" dirty="0" smtClean="0"/>
              <a:t>       </a:t>
            </a:r>
            <a:r>
              <a:rPr lang="es-ES" sz="2400" dirty="0" err="1" smtClean="0"/>
              <a:t>High</a:t>
            </a:r>
            <a:r>
              <a:rPr lang="es-ES" sz="2400" dirty="0" smtClean="0"/>
              <a:t> </a:t>
            </a:r>
            <a:r>
              <a:rPr lang="es-ES" sz="2400" dirty="0" err="1" smtClean="0"/>
              <a:t>Accessing</a:t>
            </a:r>
            <a:r>
              <a:rPr lang="es-ES" sz="2400" dirty="0" smtClean="0"/>
              <a:t> </a:t>
            </a:r>
            <a:r>
              <a:rPr lang="es-ES" sz="2400" dirty="0" err="1" smtClean="0"/>
              <a:t>Cost</a:t>
            </a:r>
            <a:r>
              <a:rPr lang="es-ES" sz="2400" dirty="0" smtClean="0"/>
              <a:t> </a:t>
            </a:r>
          </a:p>
          <a:p>
            <a:pPr eaLnBrk="1" hangingPunct="1">
              <a:buFontTx/>
              <a:buNone/>
            </a:pPr>
            <a:r>
              <a:rPr lang="es-ES" sz="2400" dirty="0" smtClean="0"/>
              <a:t>	</a:t>
            </a:r>
            <a:r>
              <a:rPr lang="es-ES" sz="2400" dirty="0" err="1" smtClean="0"/>
              <a:t>Agents</a:t>
            </a:r>
            <a:r>
              <a:rPr lang="es-ES" sz="2400" dirty="0" smtClean="0"/>
              <a:t> in </a:t>
            </a:r>
            <a:r>
              <a:rPr lang="es-ES" sz="2400" dirty="0" smtClean="0">
                <a:solidFill>
                  <a:srgbClr val="FF0000"/>
                </a:solidFill>
              </a:rPr>
              <a:t>x=0</a:t>
            </a:r>
            <a:r>
              <a:rPr lang="es-ES" sz="2400" dirty="0" smtClean="0"/>
              <a:t> : </a:t>
            </a:r>
            <a:r>
              <a:rPr lang="es-ES" sz="2400" dirty="0" err="1" smtClean="0"/>
              <a:t>High</a:t>
            </a:r>
            <a:r>
              <a:rPr lang="es-ES" sz="2400" dirty="0" smtClean="0"/>
              <a:t> </a:t>
            </a:r>
            <a:r>
              <a:rPr lang="es-ES" sz="2400" dirty="0" err="1" smtClean="0"/>
              <a:t>Residence</a:t>
            </a:r>
            <a:r>
              <a:rPr lang="es-ES" sz="2400" dirty="0" smtClean="0"/>
              <a:t> </a:t>
            </a:r>
            <a:r>
              <a:rPr lang="es-ES" sz="2400" dirty="0" err="1" smtClean="0"/>
              <a:t>Cost</a:t>
            </a:r>
            <a:r>
              <a:rPr lang="es-ES" sz="2400" dirty="0" smtClean="0"/>
              <a:t>	     </a:t>
            </a:r>
            <a:r>
              <a:rPr lang="es-ES" sz="2400" dirty="0" err="1" smtClean="0"/>
              <a:t>Low</a:t>
            </a:r>
            <a:r>
              <a:rPr lang="es-ES" sz="2400" dirty="0" smtClean="0"/>
              <a:t> </a:t>
            </a:r>
            <a:r>
              <a:rPr lang="es-ES" sz="2400" dirty="0" err="1" smtClean="0"/>
              <a:t>Accessing</a:t>
            </a:r>
            <a:r>
              <a:rPr lang="es-ES" sz="2400" dirty="0" smtClean="0"/>
              <a:t> </a:t>
            </a:r>
            <a:r>
              <a:rPr lang="es-ES" sz="2400" dirty="0" err="1" smtClean="0"/>
              <a:t>Cost</a:t>
            </a:r>
            <a:endParaRPr lang="es-ES" sz="2400" dirty="0" smtClean="0"/>
          </a:p>
          <a:p>
            <a:pPr eaLnBrk="1" hangingPunct="1"/>
            <a:endParaRPr lang="es-ES" sz="2400" dirty="0" smtClean="0"/>
          </a:p>
          <a:p>
            <a:pPr eaLnBrk="1" hangingPunct="1"/>
            <a:r>
              <a:rPr lang="es-ES" sz="2400" dirty="0" err="1" smtClean="0"/>
              <a:t>Spatial</a:t>
            </a:r>
            <a:r>
              <a:rPr lang="es-ES" sz="2400" dirty="0" smtClean="0"/>
              <a:t> </a:t>
            </a:r>
            <a:r>
              <a:rPr lang="es-ES" sz="2400" dirty="0" err="1" smtClean="0"/>
              <a:t>Equilibrium</a:t>
            </a:r>
            <a:r>
              <a:rPr lang="es-ES" sz="2400" dirty="0" smtClean="0"/>
              <a:t>: </a:t>
            </a:r>
            <a:r>
              <a:rPr lang="es-ES" sz="2400" dirty="0" err="1" smtClean="0"/>
              <a:t>All</a:t>
            </a:r>
            <a:r>
              <a:rPr lang="es-ES" sz="2400" dirty="0" smtClean="0"/>
              <a:t> </a:t>
            </a:r>
            <a:r>
              <a:rPr lang="es-ES" sz="2400" dirty="0" err="1" smtClean="0"/>
              <a:t>agents</a:t>
            </a:r>
            <a:r>
              <a:rPr lang="es-ES" sz="2400" dirty="0" smtClean="0"/>
              <a:t> </a:t>
            </a:r>
            <a:r>
              <a:rPr lang="es-ES" sz="2400" dirty="0" err="1" smtClean="0"/>
              <a:t>achieve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same</a:t>
            </a:r>
            <a:r>
              <a:rPr lang="es-ES" sz="2400" dirty="0" smtClean="0"/>
              <a:t> </a:t>
            </a:r>
            <a:r>
              <a:rPr lang="es-ES" sz="2400" dirty="0" err="1" smtClean="0"/>
              <a:t>utility</a:t>
            </a:r>
            <a:r>
              <a:rPr lang="es-ES" sz="2400" dirty="0" smtClean="0"/>
              <a:t> </a:t>
            </a:r>
            <a:r>
              <a:rPr lang="es-ES" sz="2400" dirty="0" err="1" smtClean="0"/>
              <a:t>level</a:t>
            </a:r>
            <a:endParaRPr lang="es-ES" sz="2400" dirty="0" smtClean="0"/>
          </a:p>
          <a:p>
            <a:pPr eaLnBrk="1" hangingPunct="1"/>
            <a:endParaRPr lang="es-ES" sz="2400" dirty="0" smtClean="0"/>
          </a:p>
          <a:p>
            <a:pPr eaLnBrk="1" hangingPunct="1"/>
            <a:r>
              <a:rPr lang="es-ES" sz="2400" dirty="0" err="1" smtClean="0"/>
              <a:t>Distribution</a:t>
            </a:r>
            <a:endParaRPr lang="es-ES" sz="2400" dirty="0" smtClean="0"/>
          </a:p>
          <a:p>
            <a:pPr eaLnBrk="1" hangingPunct="1"/>
            <a:endParaRPr lang="es-ES" sz="2400" dirty="0" smtClean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68538" y="5713413"/>
          <a:ext cx="2906712" cy="1144587"/>
        </p:xfrm>
        <a:graphic>
          <a:graphicData uri="http://schemas.openxmlformats.org/presentationml/2006/ole">
            <p:oleObj spid="_x0000_s4098" name="Equation" r:id="rId3" imgW="1612800" imgH="634680" progId="">
              <p:embed/>
            </p:oleObj>
          </a:graphicData>
        </a:graphic>
      </p:graphicFrame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5651500" y="4149725"/>
            <a:ext cx="5032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5651500" y="3716338"/>
            <a:ext cx="5032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7812088" y="2636838"/>
          <a:ext cx="379412" cy="419100"/>
        </p:xfrm>
        <a:graphic>
          <a:graphicData uri="http://schemas.openxmlformats.org/presentationml/2006/ole">
            <p:oleObj spid="_x0000_s4099" name="Equation" r:id="rId4" imgW="126720" imgH="139680" progId="">
              <p:embed/>
            </p:oleObj>
          </a:graphicData>
        </a:graphic>
      </p:graphicFrame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2195513" y="2854325"/>
            <a:ext cx="5616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4859338" y="2924175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solidFill>
                  <a:srgbClr val="FF0000"/>
                </a:solidFill>
              </a:rPr>
              <a:t>X=0</a:t>
            </a:r>
          </a:p>
        </p:txBody>
      </p:sp>
      <p:sp>
        <p:nvSpPr>
          <p:cNvPr id="9261" name="Freeform 45"/>
          <p:cNvSpPr>
            <a:spLocks/>
          </p:cNvSpPr>
          <p:nvPr/>
        </p:nvSpPr>
        <p:spPr bwMode="auto">
          <a:xfrm>
            <a:off x="2771775" y="981075"/>
            <a:ext cx="4752975" cy="1871663"/>
          </a:xfrm>
          <a:custGeom>
            <a:avLst/>
            <a:gdLst>
              <a:gd name="T0" fmla="*/ 0 w 2994"/>
              <a:gd name="T1" fmla="*/ 2147483647 h 1179"/>
              <a:gd name="T2" fmla="*/ 2147483647 w 2994"/>
              <a:gd name="T3" fmla="*/ 0 h 1179"/>
              <a:gd name="T4" fmla="*/ 2147483647 w 2994"/>
              <a:gd name="T5" fmla="*/ 2147483647 h 1179"/>
              <a:gd name="T6" fmla="*/ 0 60000 65536"/>
              <a:gd name="T7" fmla="*/ 0 60000 65536"/>
              <a:gd name="T8" fmla="*/ 0 60000 65536"/>
              <a:gd name="T9" fmla="*/ 0 w 2994"/>
              <a:gd name="T10" fmla="*/ 0 h 1179"/>
              <a:gd name="T11" fmla="*/ 2994 w 2994"/>
              <a:gd name="T12" fmla="*/ 1179 h 11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94" h="1179">
                <a:moveTo>
                  <a:pt x="0" y="1179"/>
                </a:moveTo>
                <a:cubicBezTo>
                  <a:pt x="476" y="589"/>
                  <a:pt x="953" y="0"/>
                  <a:pt x="1452" y="0"/>
                </a:cubicBezTo>
                <a:cubicBezTo>
                  <a:pt x="1951" y="0"/>
                  <a:pt x="2472" y="589"/>
                  <a:pt x="2994" y="117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5076825" y="981075"/>
            <a:ext cx="0" cy="18716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Text Box 16"/>
          <p:cNvSpPr txBox="1">
            <a:spLocks noChangeArrowheads="1"/>
          </p:cNvSpPr>
          <p:nvPr/>
        </p:nvSpPr>
        <p:spPr bwMode="auto">
          <a:xfrm>
            <a:off x="2463800" y="2749550"/>
            <a:ext cx="501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FF0000"/>
                </a:solidFill>
              </a:rPr>
              <a:t>-a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109" name="Text Box 17"/>
          <p:cNvSpPr txBox="1">
            <a:spLocks noChangeArrowheads="1"/>
          </p:cNvSpPr>
          <p:nvPr/>
        </p:nvSpPr>
        <p:spPr bwMode="auto">
          <a:xfrm>
            <a:off x="7308850" y="27813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FF0000"/>
                </a:solidFill>
              </a:rPr>
              <a:t>a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110" name="Text Box 18"/>
          <p:cNvSpPr txBox="1">
            <a:spLocks noChangeArrowheads="1"/>
          </p:cNvSpPr>
          <p:nvPr/>
        </p:nvSpPr>
        <p:spPr bwMode="auto">
          <a:xfrm>
            <a:off x="6516688" y="1239838"/>
            <a:ext cx="904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3200" b="1">
                <a:solidFill>
                  <a:srgbClr val="0000FF"/>
                </a:solidFill>
                <a:cs typeface="Arial" charset="0"/>
              </a:rPr>
              <a:t>λ</a:t>
            </a:r>
            <a:r>
              <a:rPr lang="en-GB" sz="3200" b="1">
                <a:solidFill>
                  <a:srgbClr val="0000FF"/>
                </a:solidFill>
                <a:cs typeface="Arial" charset="0"/>
              </a:rPr>
              <a:t>(x)</a:t>
            </a:r>
            <a:endParaRPr lang="el-GR" sz="3200" b="1">
              <a:solidFill>
                <a:srgbClr val="0000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3" grpId="0" animBg="1"/>
      <p:bldP spid="9241" grpId="0" animBg="1"/>
      <p:bldP spid="9258" grpId="0"/>
      <p:bldP spid="9261" grpId="0" animBg="1"/>
      <p:bldP spid="92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143000"/>
          </a:xfrm>
        </p:spPr>
        <p:txBody>
          <a:bodyPr/>
          <a:lstStyle/>
          <a:p>
            <a:pPr algn="l" eaLnBrk="1" hangingPunct="1"/>
            <a:r>
              <a:rPr lang="es-ES" sz="3200" b="1" u="sng" smtClean="0"/>
              <a:t>Proposition:</a:t>
            </a:r>
            <a:r>
              <a:rPr lang="es-ES" sz="3200" b="1" smtClean="0"/>
              <a:t> </a:t>
            </a:r>
            <a:r>
              <a:rPr lang="es-ES" sz="3200" b="1" smtClean="0">
                <a:solidFill>
                  <a:srgbClr val="660033"/>
                </a:solidFill>
              </a:rPr>
              <a:t>No Multiple-City Configuration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149725"/>
            <a:ext cx="8229600" cy="2447925"/>
          </a:xfrm>
        </p:spPr>
        <p:txBody>
          <a:bodyPr/>
          <a:lstStyle/>
          <a:p>
            <a:pPr eaLnBrk="1" hangingPunct="1"/>
            <a:r>
              <a:rPr lang="es-ES" smtClean="0"/>
              <a:t>Consider some agent in </a:t>
            </a:r>
            <a:r>
              <a:rPr lang="es-ES" smtClean="0">
                <a:solidFill>
                  <a:srgbClr val="FF0000"/>
                </a:solidFill>
              </a:rPr>
              <a:t>x</a:t>
            </a:r>
          </a:p>
          <a:p>
            <a:pPr lvl="1" eaLnBrk="1" hangingPunct="1">
              <a:buFontTx/>
              <a:buNone/>
            </a:pPr>
            <a:r>
              <a:rPr lang="es-ES" smtClean="0"/>
              <a:t>	By moving to his right, 	lower residence cost</a:t>
            </a:r>
          </a:p>
          <a:p>
            <a:pPr lvl="1" eaLnBrk="1" hangingPunct="1">
              <a:buFontTx/>
              <a:buNone/>
            </a:pPr>
            <a:r>
              <a:rPr lang="es-ES" smtClean="0"/>
              <a:t>						lower accessing cost</a:t>
            </a:r>
          </a:p>
          <a:p>
            <a:pPr lvl="1" eaLnBrk="1" hangingPunct="1">
              <a:buFontTx/>
              <a:buNone/>
            </a:pPr>
            <a:r>
              <a:rPr lang="es-ES" smtClean="0"/>
              <a:t>			   Incentive to relocate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1692275" y="2132013"/>
            <a:ext cx="6335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Freeform 5"/>
          <p:cNvSpPr>
            <a:spLocks/>
          </p:cNvSpPr>
          <p:nvPr/>
        </p:nvSpPr>
        <p:spPr bwMode="auto">
          <a:xfrm>
            <a:off x="2195513" y="1196975"/>
            <a:ext cx="1584325" cy="935038"/>
          </a:xfrm>
          <a:custGeom>
            <a:avLst/>
            <a:gdLst>
              <a:gd name="T0" fmla="*/ 0 w 998"/>
              <a:gd name="T1" fmla="*/ 2147483647 h 589"/>
              <a:gd name="T2" fmla="*/ 2147483647 w 998"/>
              <a:gd name="T3" fmla="*/ 0 h 589"/>
              <a:gd name="T4" fmla="*/ 2147483647 w 998"/>
              <a:gd name="T5" fmla="*/ 2147483647 h 589"/>
              <a:gd name="T6" fmla="*/ 0 60000 65536"/>
              <a:gd name="T7" fmla="*/ 0 60000 65536"/>
              <a:gd name="T8" fmla="*/ 0 60000 65536"/>
              <a:gd name="T9" fmla="*/ 0 w 998"/>
              <a:gd name="T10" fmla="*/ 0 h 589"/>
              <a:gd name="T11" fmla="*/ 998 w 998"/>
              <a:gd name="T12" fmla="*/ 589 h 5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8" h="589">
                <a:moveTo>
                  <a:pt x="0" y="589"/>
                </a:moveTo>
                <a:cubicBezTo>
                  <a:pt x="166" y="294"/>
                  <a:pt x="333" y="0"/>
                  <a:pt x="499" y="0"/>
                </a:cubicBezTo>
                <a:cubicBezTo>
                  <a:pt x="665" y="0"/>
                  <a:pt x="915" y="491"/>
                  <a:pt x="998" y="58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6156325" y="1196975"/>
            <a:ext cx="1584325" cy="935038"/>
          </a:xfrm>
          <a:custGeom>
            <a:avLst/>
            <a:gdLst>
              <a:gd name="T0" fmla="*/ 0 w 998"/>
              <a:gd name="T1" fmla="*/ 2147483647 h 589"/>
              <a:gd name="T2" fmla="*/ 2147483647 w 998"/>
              <a:gd name="T3" fmla="*/ 0 h 589"/>
              <a:gd name="T4" fmla="*/ 2147483647 w 998"/>
              <a:gd name="T5" fmla="*/ 2147483647 h 589"/>
              <a:gd name="T6" fmla="*/ 0 60000 65536"/>
              <a:gd name="T7" fmla="*/ 0 60000 65536"/>
              <a:gd name="T8" fmla="*/ 0 60000 65536"/>
              <a:gd name="T9" fmla="*/ 0 w 998"/>
              <a:gd name="T10" fmla="*/ 0 h 589"/>
              <a:gd name="T11" fmla="*/ 998 w 998"/>
              <a:gd name="T12" fmla="*/ 589 h 5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8" h="589">
                <a:moveTo>
                  <a:pt x="0" y="589"/>
                </a:moveTo>
                <a:cubicBezTo>
                  <a:pt x="166" y="294"/>
                  <a:pt x="333" y="0"/>
                  <a:pt x="499" y="0"/>
                </a:cubicBezTo>
                <a:cubicBezTo>
                  <a:pt x="665" y="0"/>
                  <a:pt x="915" y="491"/>
                  <a:pt x="998" y="58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5" name="Freeform 7"/>
          <p:cNvSpPr>
            <a:spLocks/>
          </p:cNvSpPr>
          <p:nvPr/>
        </p:nvSpPr>
        <p:spPr bwMode="auto">
          <a:xfrm>
            <a:off x="4211638" y="1196975"/>
            <a:ext cx="1584325" cy="935038"/>
          </a:xfrm>
          <a:custGeom>
            <a:avLst/>
            <a:gdLst>
              <a:gd name="T0" fmla="*/ 0 w 998"/>
              <a:gd name="T1" fmla="*/ 2147483647 h 589"/>
              <a:gd name="T2" fmla="*/ 2147483647 w 998"/>
              <a:gd name="T3" fmla="*/ 0 h 589"/>
              <a:gd name="T4" fmla="*/ 2147483647 w 998"/>
              <a:gd name="T5" fmla="*/ 2147483647 h 589"/>
              <a:gd name="T6" fmla="*/ 0 60000 65536"/>
              <a:gd name="T7" fmla="*/ 0 60000 65536"/>
              <a:gd name="T8" fmla="*/ 0 60000 65536"/>
              <a:gd name="T9" fmla="*/ 0 w 998"/>
              <a:gd name="T10" fmla="*/ 0 h 589"/>
              <a:gd name="T11" fmla="*/ 998 w 998"/>
              <a:gd name="T12" fmla="*/ 589 h 5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8" h="589">
                <a:moveTo>
                  <a:pt x="0" y="589"/>
                </a:moveTo>
                <a:cubicBezTo>
                  <a:pt x="166" y="294"/>
                  <a:pt x="333" y="0"/>
                  <a:pt x="499" y="0"/>
                </a:cubicBezTo>
                <a:cubicBezTo>
                  <a:pt x="665" y="0"/>
                  <a:pt x="915" y="491"/>
                  <a:pt x="998" y="58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1763713" y="3860800"/>
            <a:ext cx="6335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7" name="Freeform 9"/>
          <p:cNvSpPr>
            <a:spLocks/>
          </p:cNvSpPr>
          <p:nvPr/>
        </p:nvSpPr>
        <p:spPr bwMode="auto">
          <a:xfrm>
            <a:off x="2268538" y="2565400"/>
            <a:ext cx="1584325" cy="1293813"/>
          </a:xfrm>
          <a:custGeom>
            <a:avLst/>
            <a:gdLst>
              <a:gd name="T0" fmla="*/ 0 w 998"/>
              <a:gd name="T1" fmla="*/ 2147483647 h 589"/>
              <a:gd name="T2" fmla="*/ 2147483647 w 998"/>
              <a:gd name="T3" fmla="*/ 0 h 589"/>
              <a:gd name="T4" fmla="*/ 2147483647 w 998"/>
              <a:gd name="T5" fmla="*/ 2147483647 h 589"/>
              <a:gd name="T6" fmla="*/ 0 60000 65536"/>
              <a:gd name="T7" fmla="*/ 0 60000 65536"/>
              <a:gd name="T8" fmla="*/ 0 60000 65536"/>
              <a:gd name="T9" fmla="*/ 0 w 998"/>
              <a:gd name="T10" fmla="*/ 0 h 589"/>
              <a:gd name="T11" fmla="*/ 998 w 998"/>
              <a:gd name="T12" fmla="*/ 589 h 5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8" h="589">
                <a:moveTo>
                  <a:pt x="0" y="589"/>
                </a:moveTo>
                <a:cubicBezTo>
                  <a:pt x="166" y="294"/>
                  <a:pt x="333" y="0"/>
                  <a:pt x="499" y="0"/>
                </a:cubicBezTo>
                <a:cubicBezTo>
                  <a:pt x="665" y="0"/>
                  <a:pt x="915" y="491"/>
                  <a:pt x="998" y="58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8" name="Freeform 10"/>
          <p:cNvSpPr>
            <a:spLocks/>
          </p:cNvSpPr>
          <p:nvPr/>
        </p:nvSpPr>
        <p:spPr bwMode="auto">
          <a:xfrm>
            <a:off x="6156325" y="2565400"/>
            <a:ext cx="1584325" cy="1293813"/>
          </a:xfrm>
          <a:custGeom>
            <a:avLst/>
            <a:gdLst>
              <a:gd name="T0" fmla="*/ 0 w 998"/>
              <a:gd name="T1" fmla="*/ 2147483647 h 589"/>
              <a:gd name="T2" fmla="*/ 2147483647 w 998"/>
              <a:gd name="T3" fmla="*/ 0 h 589"/>
              <a:gd name="T4" fmla="*/ 2147483647 w 998"/>
              <a:gd name="T5" fmla="*/ 2147483647 h 589"/>
              <a:gd name="T6" fmla="*/ 0 60000 65536"/>
              <a:gd name="T7" fmla="*/ 0 60000 65536"/>
              <a:gd name="T8" fmla="*/ 0 60000 65536"/>
              <a:gd name="T9" fmla="*/ 0 w 998"/>
              <a:gd name="T10" fmla="*/ 0 h 589"/>
              <a:gd name="T11" fmla="*/ 998 w 998"/>
              <a:gd name="T12" fmla="*/ 589 h 5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8" h="589">
                <a:moveTo>
                  <a:pt x="0" y="589"/>
                </a:moveTo>
                <a:cubicBezTo>
                  <a:pt x="166" y="294"/>
                  <a:pt x="333" y="0"/>
                  <a:pt x="499" y="0"/>
                </a:cubicBezTo>
                <a:cubicBezTo>
                  <a:pt x="665" y="0"/>
                  <a:pt x="915" y="491"/>
                  <a:pt x="998" y="58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9" name="Freeform 11"/>
          <p:cNvSpPr>
            <a:spLocks/>
          </p:cNvSpPr>
          <p:nvPr/>
        </p:nvSpPr>
        <p:spPr bwMode="auto">
          <a:xfrm>
            <a:off x="4284663" y="3213100"/>
            <a:ext cx="1584325" cy="646113"/>
          </a:xfrm>
          <a:custGeom>
            <a:avLst/>
            <a:gdLst>
              <a:gd name="T0" fmla="*/ 0 w 998"/>
              <a:gd name="T1" fmla="*/ 2147483647 h 589"/>
              <a:gd name="T2" fmla="*/ 2147483647 w 998"/>
              <a:gd name="T3" fmla="*/ 0 h 589"/>
              <a:gd name="T4" fmla="*/ 2147483647 w 998"/>
              <a:gd name="T5" fmla="*/ 2147483647 h 589"/>
              <a:gd name="T6" fmla="*/ 0 60000 65536"/>
              <a:gd name="T7" fmla="*/ 0 60000 65536"/>
              <a:gd name="T8" fmla="*/ 0 60000 65536"/>
              <a:gd name="T9" fmla="*/ 0 w 998"/>
              <a:gd name="T10" fmla="*/ 0 h 589"/>
              <a:gd name="T11" fmla="*/ 998 w 998"/>
              <a:gd name="T12" fmla="*/ 589 h 5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8" h="589">
                <a:moveTo>
                  <a:pt x="0" y="589"/>
                </a:moveTo>
                <a:cubicBezTo>
                  <a:pt x="166" y="294"/>
                  <a:pt x="333" y="0"/>
                  <a:pt x="499" y="0"/>
                </a:cubicBezTo>
                <a:cubicBezTo>
                  <a:pt x="665" y="0"/>
                  <a:pt x="915" y="491"/>
                  <a:pt x="998" y="58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132138" y="37893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3419475" y="4076700"/>
            <a:ext cx="360363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4643438" y="2060575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City 2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588125" y="2133600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City 3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2627313" y="2060575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City 1</a:t>
            </a:r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348038" y="28527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2339975" y="3716338"/>
            <a:ext cx="0" cy="14446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2484438" y="3429000"/>
            <a:ext cx="0" cy="431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2627313" y="2997200"/>
            <a:ext cx="0" cy="8636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2" name="Line 44"/>
          <p:cNvSpPr>
            <a:spLocks noChangeShapeType="1"/>
          </p:cNvSpPr>
          <p:nvPr/>
        </p:nvSpPr>
        <p:spPr bwMode="auto">
          <a:xfrm>
            <a:off x="2771775" y="2781300"/>
            <a:ext cx="0" cy="10795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2916238" y="2636838"/>
            <a:ext cx="0" cy="122396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>
            <a:off x="3132138" y="2636838"/>
            <a:ext cx="0" cy="122396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5" name="Line 47"/>
          <p:cNvSpPr>
            <a:spLocks noChangeShapeType="1"/>
          </p:cNvSpPr>
          <p:nvPr/>
        </p:nvSpPr>
        <p:spPr bwMode="auto">
          <a:xfrm>
            <a:off x="3563938" y="3213100"/>
            <a:ext cx="0" cy="6477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3708400" y="3644900"/>
            <a:ext cx="0" cy="2159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7" name="Line 49"/>
          <p:cNvSpPr>
            <a:spLocks noChangeShapeType="1"/>
          </p:cNvSpPr>
          <p:nvPr/>
        </p:nvSpPr>
        <p:spPr bwMode="auto">
          <a:xfrm>
            <a:off x="4427538" y="3644900"/>
            <a:ext cx="0" cy="2159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8" name="Line 50"/>
          <p:cNvSpPr>
            <a:spLocks noChangeShapeType="1"/>
          </p:cNvSpPr>
          <p:nvPr/>
        </p:nvSpPr>
        <p:spPr bwMode="auto">
          <a:xfrm>
            <a:off x="4572000" y="3500438"/>
            <a:ext cx="0" cy="360362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9" name="Line 51"/>
          <p:cNvSpPr>
            <a:spLocks noChangeShapeType="1"/>
          </p:cNvSpPr>
          <p:nvPr/>
        </p:nvSpPr>
        <p:spPr bwMode="auto">
          <a:xfrm>
            <a:off x="4787900" y="3357563"/>
            <a:ext cx="0" cy="5032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0" name="Line 52"/>
          <p:cNvSpPr>
            <a:spLocks noChangeShapeType="1"/>
          </p:cNvSpPr>
          <p:nvPr/>
        </p:nvSpPr>
        <p:spPr bwMode="auto">
          <a:xfrm>
            <a:off x="5076825" y="3213100"/>
            <a:ext cx="0" cy="6477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1" name="Line 53"/>
          <p:cNvSpPr>
            <a:spLocks noChangeShapeType="1"/>
          </p:cNvSpPr>
          <p:nvPr/>
        </p:nvSpPr>
        <p:spPr bwMode="auto">
          <a:xfrm>
            <a:off x="5364163" y="3357563"/>
            <a:ext cx="0" cy="5032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2" name="Line 54"/>
          <p:cNvSpPr>
            <a:spLocks noChangeShapeType="1"/>
          </p:cNvSpPr>
          <p:nvPr/>
        </p:nvSpPr>
        <p:spPr bwMode="auto">
          <a:xfrm>
            <a:off x="5580063" y="3573463"/>
            <a:ext cx="0" cy="2873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>
            <a:off x="6300788" y="3573463"/>
            <a:ext cx="0" cy="2873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6443663" y="3213100"/>
            <a:ext cx="0" cy="6477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5" name="Line 57"/>
          <p:cNvSpPr>
            <a:spLocks noChangeShapeType="1"/>
          </p:cNvSpPr>
          <p:nvPr/>
        </p:nvSpPr>
        <p:spPr bwMode="auto">
          <a:xfrm>
            <a:off x="6588125" y="2924175"/>
            <a:ext cx="0" cy="93662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>
            <a:off x="6804025" y="2636838"/>
            <a:ext cx="0" cy="1223962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7" name="Line 59"/>
          <p:cNvSpPr>
            <a:spLocks noChangeShapeType="1"/>
          </p:cNvSpPr>
          <p:nvPr/>
        </p:nvSpPr>
        <p:spPr bwMode="auto">
          <a:xfrm>
            <a:off x="7092950" y="2636838"/>
            <a:ext cx="0" cy="1223962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8" name="Line 60"/>
          <p:cNvSpPr>
            <a:spLocks noChangeShapeType="1"/>
          </p:cNvSpPr>
          <p:nvPr/>
        </p:nvSpPr>
        <p:spPr bwMode="auto">
          <a:xfrm>
            <a:off x="7308850" y="2997200"/>
            <a:ext cx="0" cy="863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10" name="Line 62"/>
          <p:cNvSpPr>
            <a:spLocks noChangeShapeType="1"/>
          </p:cNvSpPr>
          <p:nvPr/>
        </p:nvSpPr>
        <p:spPr bwMode="auto">
          <a:xfrm>
            <a:off x="7524750" y="3429000"/>
            <a:ext cx="0" cy="4318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13" name="AutoShape 65"/>
          <p:cNvSpPr>
            <a:spLocks noChangeArrowheads="1"/>
          </p:cNvSpPr>
          <p:nvPr/>
        </p:nvSpPr>
        <p:spPr bwMode="auto">
          <a:xfrm>
            <a:off x="1547813" y="573405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Line 19"/>
          <p:cNvSpPr>
            <a:spLocks noChangeShapeType="1"/>
          </p:cNvSpPr>
          <p:nvPr/>
        </p:nvSpPr>
        <p:spPr bwMode="auto">
          <a:xfrm>
            <a:off x="3348038" y="2708275"/>
            <a:ext cx="287337" cy="360363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  <p:bldP spid="27651" grpId="1" build="p"/>
      <p:bldP spid="27651" grpId="2" build="p"/>
      <p:bldP spid="27652" grpId="0" animBg="1"/>
      <p:bldP spid="27653" grpId="0" animBg="1"/>
      <p:bldP spid="27654" grpId="0" animBg="1"/>
      <p:bldP spid="27655" grpId="0" animBg="1"/>
      <p:bldP spid="27656" grpId="0" animBg="1"/>
      <p:bldP spid="27657" grpId="0" animBg="1"/>
      <p:bldP spid="27658" grpId="0" animBg="1"/>
      <p:bldP spid="27659" grpId="0" animBg="1"/>
      <p:bldP spid="27660" grpId="0" uiExpand="1"/>
      <p:bldP spid="27667" grpId="0" animBg="1"/>
      <p:bldP spid="27668" grpId="0"/>
      <p:bldP spid="27669" grpId="0"/>
      <p:bldP spid="27670" grpId="0"/>
      <p:bldP spid="27671" grpId="0" animBg="1"/>
      <p:bldP spid="27675" grpId="0" animBg="1"/>
      <p:bldP spid="27677" grpId="0" animBg="1"/>
      <p:bldP spid="27679" grpId="0" animBg="1"/>
      <p:bldP spid="27692" grpId="0" animBg="1"/>
      <p:bldP spid="27693" grpId="0" animBg="1"/>
      <p:bldP spid="27694" grpId="0" animBg="1"/>
      <p:bldP spid="27695" grpId="0" animBg="1"/>
      <p:bldP spid="27696" grpId="0" animBg="1"/>
      <p:bldP spid="27697" grpId="0" animBg="1"/>
      <p:bldP spid="27698" grpId="0" animBg="1"/>
      <p:bldP spid="27699" grpId="0" animBg="1"/>
      <p:bldP spid="27700" grpId="0" animBg="1"/>
      <p:bldP spid="27701" grpId="0" animBg="1"/>
      <p:bldP spid="27702" grpId="0" animBg="1"/>
      <p:bldP spid="27703" grpId="0" animBg="1"/>
      <p:bldP spid="27704" grpId="0" animBg="1"/>
      <p:bldP spid="27705" grpId="0" animBg="1"/>
      <p:bldP spid="27706" grpId="0" animBg="1"/>
      <p:bldP spid="27707" grpId="0" animBg="1"/>
      <p:bldP spid="27708" grpId="0" animBg="1"/>
      <p:bldP spid="27710" grpId="0" animBg="1"/>
      <p:bldP spid="27713" grpId="0" animBg="1"/>
      <p:bldP spid="2" grpId="0" animBg="1"/>
      <p:bldP spid="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sz="3800" b="1" smtClean="0">
                <a:solidFill>
                  <a:srgbClr val="660033"/>
                </a:solidFill>
              </a:rPr>
              <a:t>Spatial Interactions Along a Circle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149725"/>
            <a:ext cx="8362950" cy="1976438"/>
          </a:xfrm>
        </p:spPr>
        <p:txBody>
          <a:bodyPr/>
          <a:lstStyle/>
          <a:p>
            <a:pPr eaLnBrk="1" hangingPunct="1"/>
            <a:r>
              <a:rPr lang="es-ES" sz="2800" smtClean="0"/>
              <a:t>Agent density </a:t>
            </a:r>
          </a:p>
          <a:p>
            <a:pPr eaLnBrk="1" hangingPunct="1"/>
            <a:r>
              <a:rPr lang="es-ES" sz="2800" smtClean="0"/>
              <a:t>Each agent - faces a </a:t>
            </a:r>
            <a:r>
              <a:rPr lang="es-ES" sz="2800" smtClean="0">
                <a:solidFill>
                  <a:srgbClr val="FF0000"/>
                </a:solidFill>
              </a:rPr>
              <a:t>residence</a:t>
            </a:r>
            <a:r>
              <a:rPr lang="es-ES" sz="2800" smtClean="0"/>
              <a:t> cost</a:t>
            </a:r>
          </a:p>
          <a:p>
            <a:pPr lvl="1" eaLnBrk="1" hangingPunct="1">
              <a:buFontTx/>
              <a:buNone/>
            </a:pPr>
            <a:r>
              <a:rPr lang="es-ES" sz="2400" smtClean="0"/>
              <a:t>			    -  benefits from </a:t>
            </a:r>
            <a:r>
              <a:rPr lang="es-ES" sz="2400" smtClean="0">
                <a:solidFill>
                  <a:srgbClr val="FF0000"/>
                </a:solidFill>
              </a:rPr>
              <a:t>face-to-face contacts</a:t>
            </a:r>
          </a:p>
          <a:p>
            <a:pPr lvl="1" eaLnBrk="1" hangingPunct="1">
              <a:buFontTx/>
              <a:buNone/>
            </a:pPr>
            <a:r>
              <a:rPr lang="es-ES" sz="2400" smtClean="0"/>
              <a:t>			    -  faces an </a:t>
            </a:r>
            <a:r>
              <a:rPr lang="es-ES" sz="2400" smtClean="0">
                <a:solidFill>
                  <a:srgbClr val="FF0000"/>
                </a:solidFill>
              </a:rPr>
              <a:t>accessing cost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276600" y="4149725"/>
          <a:ext cx="2425700" cy="504825"/>
        </p:xfrm>
        <a:graphic>
          <a:graphicData uri="http://schemas.openxmlformats.org/presentationml/2006/ole">
            <p:oleObj spid="_x0000_s5122" name="Equation" r:id="rId3" imgW="977760" imgH="203040" progId="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588125" y="4652963"/>
          <a:ext cx="1152525" cy="558800"/>
        </p:xfrm>
        <a:graphic>
          <a:graphicData uri="http://schemas.openxmlformats.org/presentationml/2006/ole">
            <p:oleObj spid="_x0000_s5123" name="Equation" r:id="rId4" imgW="419040" imgH="203040" progId="">
              <p:embed/>
            </p:oleObj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6227763" y="5516563"/>
          <a:ext cx="2916237" cy="817562"/>
        </p:xfrm>
        <a:graphic>
          <a:graphicData uri="http://schemas.openxmlformats.org/presentationml/2006/ole">
            <p:oleObj spid="_x0000_s5124" name="Equation" r:id="rId5" imgW="1269720" imgH="355320" progId="">
              <p:embed/>
            </p:oleObj>
          </a:graphicData>
        </a:graphic>
      </p:graphicFrame>
      <p:sp>
        <p:nvSpPr>
          <p:cNvPr id="5127" name="Rectangle 10"/>
          <p:cNvSpPr>
            <a:spLocks noChangeArrowheads="1"/>
          </p:cNvSpPr>
          <p:nvPr/>
        </p:nvSpPr>
        <p:spPr bwMode="auto">
          <a:xfrm>
            <a:off x="5795963" y="1268413"/>
            <a:ext cx="59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>
                <a:solidFill>
                  <a:srgbClr val="0000FF"/>
                </a:solidFill>
              </a:rPr>
              <a:t>λ</a:t>
            </a:r>
            <a:r>
              <a:rPr lang="en-GB" b="1">
                <a:solidFill>
                  <a:srgbClr val="0000FF"/>
                </a:solidFill>
              </a:rPr>
              <a:t>(x)</a:t>
            </a:r>
            <a:endParaRPr lang="en-US" b="1">
              <a:solidFill>
                <a:srgbClr val="0000FF"/>
              </a:solidFill>
            </a:endParaRPr>
          </a:p>
        </p:txBody>
      </p:sp>
      <p:pic>
        <p:nvPicPr>
          <p:cNvPr id="5128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2138" y="1196975"/>
            <a:ext cx="2733675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Line 14"/>
          <p:cNvSpPr>
            <a:spLocks noChangeShapeType="1"/>
          </p:cNvSpPr>
          <p:nvPr/>
        </p:nvSpPr>
        <p:spPr bwMode="auto">
          <a:xfrm flipH="1">
            <a:off x="3708400" y="1557338"/>
            <a:ext cx="1871663" cy="26638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5"/>
          <p:cNvSpPr>
            <a:spLocks noChangeShapeType="1"/>
          </p:cNvSpPr>
          <p:nvPr/>
        </p:nvSpPr>
        <p:spPr bwMode="auto">
          <a:xfrm>
            <a:off x="3563938" y="1125538"/>
            <a:ext cx="1944687" cy="30241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6"/>
          <p:cNvSpPr>
            <a:spLocks noChangeShapeType="1"/>
          </p:cNvSpPr>
          <p:nvPr/>
        </p:nvSpPr>
        <p:spPr bwMode="auto">
          <a:xfrm>
            <a:off x="4356100" y="1484313"/>
            <a:ext cx="431800" cy="18732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Oval 18"/>
          <p:cNvSpPr>
            <a:spLocks noChangeArrowheads="1"/>
          </p:cNvSpPr>
          <p:nvPr/>
        </p:nvSpPr>
        <p:spPr bwMode="auto">
          <a:xfrm>
            <a:off x="4356100" y="17732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Freeform 16"/>
          <p:cNvSpPr>
            <a:spLocks/>
          </p:cNvSpPr>
          <p:nvPr/>
        </p:nvSpPr>
        <p:spPr bwMode="auto">
          <a:xfrm>
            <a:off x="4500563" y="1916113"/>
            <a:ext cx="649287" cy="144462"/>
          </a:xfrm>
          <a:custGeom>
            <a:avLst/>
            <a:gdLst/>
            <a:ahLst/>
            <a:cxnLst>
              <a:cxn ang="0">
                <a:pos x="0" y="46"/>
              </a:cxn>
              <a:cxn ang="0">
                <a:pos x="227" y="227"/>
              </a:cxn>
              <a:cxn ang="0">
                <a:pos x="409" y="0"/>
              </a:cxn>
            </a:cxnLst>
            <a:rect l="0" t="0" r="r" b="b"/>
            <a:pathLst>
              <a:path w="409" h="235">
                <a:moveTo>
                  <a:pt x="0" y="46"/>
                </a:moveTo>
                <a:cubicBezTo>
                  <a:pt x="79" y="140"/>
                  <a:pt x="159" y="235"/>
                  <a:pt x="227" y="227"/>
                </a:cubicBezTo>
                <a:cubicBezTo>
                  <a:pt x="295" y="219"/>
                  <a:pt x="386" y="38"/>
                  <a:pt x="409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7" name="Freeform 17"/>
          <p:cNvSpPr>
            <a:spLocks/>
          </p:cNvSpPr>
          <p:nvPr/>
        </p:nvSpPr>
        <p:spPr bwMode="auto">
          <a:xfrm>
            <a:off x="4140200" y="1916113"/>
            <a:ext cx="287338" cy="157162"/>
          </a:xfrm>
          <a:custGeom>
            <a:avLst/>
            <a:gdLst/>
            <a:ahLst/>
            <a:cxnLst>
              <a:cxn ang="0">
                <a:pos x="181" y="46"/>
              </a:cxn>
              <a:cxn ang="0">
                <a:pos x="136" y="91"/>
              </a:cxn>
              <a:cxn ang="0">
                <a:pos x="0" y="0"/>
              </a:cxn>
            </a:cxnLst>
            <a:rect l="0" t="0" r="r" b="b"/>
            <a:pathLst>
              <a:path w="181" h="99">
                <a:moveTo>
                  <a:pt x="181" y="46"/>
                </a:moveTo>
                <a:cubicBezTo>
                  <a:pt x="173" y="72"/>
                  <a:pt x="166" y="99"/>
                  <a:pt x="136" y="91"/>
                </a:cubicBezTo>
                <a:cubicBezTo>
                  <a:pt x="106" y="83"/>
                  <a:pt x="53" y="41"/>
                  <a:pt x="0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sz="3400" b="1" smtClean="0">
                <a:solidFill>
                  <a:srgbClr val="660033"/>
                </a:solidFill>
              </a:rPr>
              <a:t>A priori: Many Possible Configurations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755650" y="2420938"/>
            <a:ext cx="2952750" cy="280828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5003800" y="2349500"/>
            <a:ext cx="2952750" cy="280828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8" name="Freeform 10"/>
          <p:cNvSpPr>
            <a:spLocks/>
          </p:cNvSpPr>
          <p:nvPr/>
        </p:nvSpPr>
        <p:spPr bwMode="auto">
          <a:xfrm>
            <a:off x="4859338" y="2349500"/>
            <a:ext cx="1009650" cy="1009650"/>
          </a:xfrm>
          <a:custGeom>
            <a:avLst/>
            <a:gdLst>
              <a:gd name="T0" fmla="*/ 2147483647 w 636"/>
              <a:gd name="T1" fmla="*/ 2147483647 h 636"/>
              <a:gd name="T2" fmla="*/ 2147483647 w 636"/>
              <a:gd name="T3" fmla="*/ 2147483647 h 636"/>
              <a:gd name="T4" fmla="*/ 2147483647 w 636"/>
              <a:gd name="T5" fmla="*/ 2147483647 h 636"/>
              <a:gd name="T6" fmla="*/ 0 60000 65536"/>
              <a:gd name="T7" fmla="*/ 0 60000 65536"/>
              <a:gd name="T8" fmla="*/ 0 60000 65536"/>
              <a:gd name="T9" fmla="*/ 0 w 636"/>
              <a:gd name="T10" fmla="*/ 0 h 636"/>
              <a:gd name="T11" fmla="*/ 636 w 636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6" h="636">
                <a:moveTo>
                  <a:pt x="91" y="636"/>
                </a:moveTo>
                <a:cubicBezTo>
                  <a:pt x="45" y="409"/>
                  <a:pt x="0" y="182"/>
                  <a:pt x="91" y="91"/>
                </a:cubicBezTo>
                <a:cubicBezTo>
                  <a:pt x="182" y="0"/>
                  <a:pt x="409" y="45"/>
                  <a:pt x="636" y="91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80" name="Freeform 12"/>
          <p:cNvSpPr>
            <a:spLocks/>
          </p:cNvSpPr>
          <p:nvPr/>
        </p:nvSpPr>
        <p:spPr bwMode="auto">
          <a:xfrm>
            <a:off x="7451725" y="2625725"/>
            <a:ext cx="804863" cy="947738"/>
          </a:xfrm>
          <a:custGeom>
            <a:avLst/>
            <a:gdLst>
              <a:gd name="T0" fmla="*/ 0 w 507"/>
              <a:gd name="T1" fmla="*/ 2147483647 h 597"/>
              <a:gd name="T2" fmla="*/ 2147483647 w 507"/>
              <a:gd name="T3" fmla="*/ 2147483647 h 597"/>
              <a:gd name="T4" fmla="*/ 2147483647 w 507"/>
              <a:gd name="T5" fmla="*/ 2147483647 h 597"/>
              <a:gd name="T6" fmla="*/ 0 60000 65536"/>
              <a:gd name="T7" fmla="*/ 0 60000 65536"/>
              <a:gd name="T8" fmla="*/ 0 60000 65536"/>
              <a:gd name="T9" fmla="*/ 0 w 507"/>
              <a:gd name="T10" fmla="*/ 0 h 597"/>
              <a:gd name="T11" fmla="*/ 507 w 507"/>
              <a:gd name="T12" fmla="*/ 597 h 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7" h="597">
                <a:moveTo>
                  <a:pt x="0" y="7"/>
                </a:moveTo>
                <a:cubicBezTo>
                  <a:pt x="200" y="3"/>
                  <a:pt x="401" y="0"/>
                  <a:pt x="454" y="98"/>
                </a:cubicBezTo>
                <a:cubicBezTo>
                  <a:pt x="507" y="196"/>
                  <a:pt x="412" y="396"/>
                  <a:pt x="318" y="597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81" name="Freeform 13"/>
          <p:cNvSpPr>
            <a:spLocks/>
          </p:cNvSpPr>
          <p:nvPr/>
        </p:nvSpPr>
        <p:spPr bwMode="auto">
          <a:xfrm>
            <a:off x="7380288" y="4076700"/>
            <a:ext cx="947737" cy="923925"/>
          </a:xfrm>
          <a:custGeom>
            <a:avLst/>
            <a:gdLst>
              <a:gd name="T0" fmla="*/ 2147483647 w 597"/>
              <a:gd name="T1" fmla="*/ 0 h 582"/>
              <a:gd name="T2" fmla="*/ 2147483647 w 597"/>
              <a:gd name="T3" fmla="*/ 2147483647 h 582"/>
              <a:gd name="T4" fmla="*/ 0 w 597"/>
              <a:gd name="T5" fmla="*/ 2147483647 h 582"/>
              <a:gd name="T6" fmla="*/ 0 60000 65536"/>
              <a:gd name="T7" fmla="*/ 0 60000 65536"/>
              <a:gd name="T8" fmla="*/ 0 60000 65536"/>
              <a:gd name="T9" fmla="*/ 0 w 597"/>
              <a:gd name="T10" fmla="*/ 0 h 582"/>
              <a:gd name="T11" fmla="*/ 597 w 597"/>
              <a:gd name="T12" fmla="*/ 582 h 5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7" h="582">
                <a:moveTo>
                  <a:pt x="318" y="0"/>
                </a:moveTo>
                <a:cubicBezTo>
                  <a:pt x="457" y="208"/>
                  <a:pt x="597" y="416"/>
                  <a:pt x="544" y="499"/>
                </a:cubicBezTo>
                <a:cubicBezTo>
                  <a:pt x="491" y="582"/>
                  <a:pt x="245" y="540"/>
                  <a:pt x="0" y="49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07950" y="5876925"/>
            <a:ext cx="3862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/>
              <a:t>Large &amp; Small Cities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5435600" y="5876925"/>
            <a:ext cx="33131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200"/>
              <a:t>Uneven Spacing</a:t>
            </a:r>
          </a:p>
        </p:txBody>
      </p:sp>
      <p:sp>
        <p:nvSpPr>
          <p:cNvPr id="32784" name="Freeform 16"/>
          <p:cNvSpPr>
            <a:spLocks/>
          </p:cNvSpPr>
          <p:nvPr/>
        </p:nvSpPr>
        <p:spPr bwMode="auto">
          <a:xfrm>
            <a:off x="2627313" y="4365625"/>
            <a:ext cx="1955800" cy="1500188"/>
          </a:xfrm>
          <a:custGeom>
            <a:avLst/>
            <a:gdLst>
              <a:gd name="T0" fmla="*/ 2147483647 w 1232"/>
              <a:gd name="T1" fmla="*/ 0 h 945"/>
              <a:gd name="T2" fmla="*/ 2147483647 w 1232"/>
              <a:gd name="T3" fmla="*/ 2147483647 h 945"/>
              <a:gd name="T4" fmla="*/ 0 w 1232"/>
              <a:gd name="T5" fmla="*/ 2147483647 h 945"/>
              <a:gd name="T6" fmla="*/ 0 60000 65536"/>
              <a:gd name="T7" fmla="*/ 0 60000 65536"/>
              <a:gd name="T8" fmla="*/ 0 60000 65536"/>
              <a:gd name="T9" fmla="*/ 0 w 1232"/>
              <a:gd name="T10" fmla="*/ 0 h 945"/>
              <a:gd name="T11" fmla="*/ 1232 w 1232"/>
              <a:gd name="T12" fmla="*/ 945 h 9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32" h="945">
                <a:moveTo>
                  <a:pt x="590" y="0"/>
                </a:moveTo>
                <a:cubicBezTo>
                  <a:pt x="911" y="389"/>
                  <a:pt x="1232" y="779"/>
                  <a:pt x="1134" y="862"/>
                </a:cubicBezTo>
                <a:cubicBezTo>
                  <a:pt x="1036" y="945"/>
                  <a:pt x="518" y="722"/>
                  <a:pt x="0" y="49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85" name="Freeform 17"/>
          <p:cNvSpPr>
            <a:spLocks/>
          </p:cNvSpPr>
          <p:nvPr/>
        </p:nvSpPr>
        <p:spPr bwMode="auto">
          <a:xfrm>
            <a:off x="238125" y="3213100"/>
            <a:ext cx="661988" cy="1008063"/>
          </a:xfrm>
          <a:custGeom>
            <a:avLst/>
            <a:gdLst>
              <a:gd name="T0" fmla="*/ 2147483647 w 417"/>
              <a:gd name="T1" fmla="*/ 2147483647 h 635"/>
              <a:gd name="T2" fmla="*/ 2147483647 w 417"/>
              <a:gd name="T3" fmla="*/ 2147483647 h 635"/>
              <a:gd name="T4" fmla="*/ 2147483647 w 417"/>
              <a:gd name="T5" fmla="*/ 0 h 635"/>
              <a:gd name="T6" fmla="*/ 0 60000 65536"/>
              <a:gd name="T7" fmla="*/ 0 60000 65536"/>
              <a:gd name="T8" fmla="*/ 0 60000 65536"/>
              <a:gd name="T9" fmla="*/ 0 w 417"/>
              <a:gd name="T10" fmla="*/ 0 h 635"/>
              <a:gd name="T11" fmla="*/ 417 w 417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7" h="635">
                <a:moveTo>
                  <a:pt x="371" y="635"/>
                </a:moveTo>
                <a:cubicBezTo>
                  <a:pt x="185" y="506"/>
                  <a:pt x="0" y="378"/>
                  <a:pt x="8" y="272"/>
                </a:cubicBezTo>
                <a:cubicBezTo>
                  <a:pt x="16" y="166"/>
                  <a:pt x="349" y="45"/>
                  <a:pt x="417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86" name="Freeform 18"/>
          <p:cNvSpPr>
            <a:spLocks/>
          </p:cNvSpPr>
          <p:nvPr/>
        </p:nvSpPr>
        <p:spPr bwMode="auto">
          <a:xfrm>
            <a:off x="2268538" y="2012950"/>
            <a:ext cx="850900" cy="695325"/>
          </a:xfrm>
          <a:custGeom>
            <a:avLst/>
            <a:gdLst>
              <a:gd name="T0" fmla="*/ 0 w 536"/>
              <a:gd name="T1" fmla="*/ 2147483647 h 438"/>
              <a:gd name="T2" fmla="*/ 2147483647 w 536"/>
              <a:gd name="T3" fmla="*/ 2147483647 h 438"/>
              <a:gd name="T4" fmla="*/ 2147483647 w 536"/>
              <a:gd name="T5" fmla="*/ 2147483647 h 438"/>
              <a:gd name="T6" fmla="*/ 0 60000 65536"/>
              <a:gd name="T7" fmla="*/ 0 60000 65536"/>
              <a:gd name="T8" fmla="*/ 0 60000 65536"/>
              <a:gd name="T9" fmla="*/ 0 w 536"/>
              <a:gd name="T10" fmla="*/ 0 h 438"/>
              <a:gd name="T11" fmla="*/ 536 w 536"/>
              <a:gd name="T12" fmla="*/ 438 h 4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6" h="438">
                <a:moveTo>
                  <a:pt x="0" y="257"/>
                </a:moveTo>
                <a:cubicBezTo>
                  <a:pt x="185" y="128"/>
                  <a:pt x="370" y="0"/>
                  <a:pt x="453" y="30"/>
                </a:cubicBezTo>
                <a:cubicBezTo>
                  <a:pt x="536" y="60"/>
                  <a:pt x="517" y="249"/>
                  <a:pt x="498" y="438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87" name="Freeform 19"/>
          <p:cNvSpPr>
            <a:spLocks/>
          </p:cNvSpPr>
          <p:nvPr/>
        </p:nvSpPr>
        <p:spPr bwMode="auto">
          <a:xfrm>
            <a:off x="5795963" y="2181225"/>
            <a:ext cx="1584325" cy="311150"/>
          </a:xfrm>
          <a:custGeom>
            <a:avLst/>
            <a:gdLst>
              <a:gd name="T0" fmla="*/ 0 w 998"/>
              <a:gd name="T1" fmla="*/ 2147483647 h 196"/>
              <a:gd name="T2" fmla="*/ 2147483647 w 998"/>
              <a:gd name="T3" fmla="*/ 2147483647 h 196"/>
              <a:gd name="T4" fmla="*/ 2147483647 w 998"/>
              <a:gd name="T5" fmla="*/ 2147483647 h 196"/>
              <a:gd name="T6" fmla="*/ 0 60000 65536"/>
              <a:gd name="T7" fmla="*/ 0 60000 65536"/>
              <a:gd name="T8" fmla="*/ 0 60000 65536"/>
              <a:gd name="T9" fmla="*/ 0 w 998"/>
              <a:gd name="T10" fmla="*/ 0 h 196"/>
              <a:gd name="T11" fmla="*/ 998 w 998"/>
              <a:gd name="T12" fmla="*/ 196 h 1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8" h="196">
                <a:moveTo>
                  <a:pt x="0" y="106"/>
                </a:moveTo>
                <a:cubicBezTo>
                  <a:pt x="189" y="53"/>
                  <a:pt x="378" y="0"/>
                  <a:pt x="544" y="15"/>
                </a:cubicBezTo>
                <a:cubicBezTo>
                  <a:pt x="710" y="30"/>
                  <a:pt x="922" y="166"/>
                  <a:pt x="998" y="196"/>
                </a:cubicBezTo>
              </a:path>
            </a:pathLst>
          </a:cu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89" name="Freeform 21"/>
          <p:cNvSpPr>
            <a:spLocks/>
          </p:cNvSpPr>
          <p:nvPr/>
        </p:nvSpPr>
        <p:spPr bwMode="auto">
          <a:xfrm>
            <a:off x="8027988" y="3573463"/>
            <a:ext cx="73025" cy="503237"/>
          </a:xfrm>
          <a:custGeom>
            <a:avLst/>
            <a:gdLst>
              <a:gd name="T0" fmla="*/ 0 w 46"/>
              <a:gd name="T1" fmla="*/ 0 h 317"/>
              <a:gd name="T2" fmla="*/ 2147483647 w 46"/>
              <a:gd name="T3" fmla="*/ 2147483647 h 317"/>
              <a:gd name="T4" fmla="*/ 0 w 46"/>
              <a:gd name="T5" fmla="*/ 2147483647 h 317"/>
              <a:gd name="T6" fmla="*/ 0 60000 65536"/>
              <a:gd name="T7" fmla="*/ 0 60000 65536"/>
              <a:gd name="T8" fmla="*/ 0 60000 65536"/>
              <a:gd name="T9" fmla="*/ 0 w 46"/>
              <a:gd name="T10" fmla="*/ 0 h 317"/>
              <a:gd name="T11" fmla="*/ 46 w 46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" h="317">
                <a:moveTo>
                  <a:pt x="0" y="0"/>
                </a:moveTo>
                <a:cubicBezTo>
                  <a:pt x="23" y="64"/>
                  <a:pt x="46" y="128"/>
                  <a:pt x="46" y="181"/>
                </a:cubicBezTo>
                <a:cubicBezTo>
                  <a:pt x="46" y="234"/>
                  <a:pt x="23" y="275"/>
                  <a:pt x="0" y="317"/>
                </a:cubicBezTo>
              </a:path>
            </a:pathLst>
          </a:cu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90" name="Freeform 22"/>
          <p:cNvSpPr>
            <a:spLocks/>
          </p:cNvSpPr>
          <p:nvPr/>
        </p:nvSpPr>
        <p:spPr bwMode="auto">
          <a:xfrm>
            <a:off x="4859338" y="3500438"/>
            <a:ext cx="2592387" cy="1812925"/>
          </a:xfrm>
          <a:custGeom>
            <a:avLst/>
            <a:gdLst>
              <a:gd name="T0" fmla="*/ 0 w 1633"/>
              <a:gd name="T1" fmla="*/ 0 h 1142"/>
              <a:gd name="T2" fmla="*/ 2147483647 w 1633"/>
              <a:gd name="T3" fmla="*/ 2147483647 h 1142"/>
              <a:gd name="T4" fmla="*/ 2147483647 w 1633"/>
              <a:gd name="T5" fmla="*/ 2147483647 h 1142"/>
              <a:gd name="T6" fmla="*/ 2147483647 w 1633"/>
              <a:gd name="T7" fmla="*/ 2147483647 h 1142"/>
              <a:gd name="T8" fmla="*/ 2147483647 w 1633"/>
              <a:gd name="T9" fmla="*/ 2147483647 h 1142"/>
              <a:gd name="T10" fmla="*/ 2147483647 w 1633"/>
              <a:gd name="T11" fmla="*/ 2147483647 h 1142"/>
              <a:gd name="T12" fmla="*/ 2147483647 w 1633"/>
              <a:gd name="T13" fmla="*/ 2147483647 h 11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33"/>
              <a:gd name="T22" fmla="*/ 0 h 1142"/>
              <a:gd name="T23" fmla="*/ 1633 w 1633"/>
              <a:gd name="T24" fmla="*/ 1142 h 11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33" h="1142">
                <a:moveTo>
                  <a:pt x="0" y="0"/>
                </a:moveTo>
                <a:cubicBezTo>
                  <a:pt x="4" y="181"/>
                  <a:pt x="8" y="363"/>
                  <a:pt x="46" y="499"/>
                </a:cubicBezTo>
                <a:cubicBezTo>
                  <a:pt x="84" y="635"/>
                  <a:pt x="129" y="719"/>
                  <a:pt x="227" y="817"/>
                </a:cubicBezTo>
                <a:cubicBezTo>
                  <a:pt x="325" y="915"/>
                  <a:pt x="491" y="1036"/>
                  <a:pt x="635" y="1089"/>
                </a:cubicBezTo>
                <a:cubicBezTo>
                  <a:pt x="779" y="1142"/>
                  <a:pt x="953" y="1141"/>
                  <a:pt x="1089" y="1134"/>
                </a:cubicBezTo>
                <a:cubicBezTo>
                  <a:pt x="1225" y="1127"/>
                  <a:pt x="1361" y="1082"/>
                  <a:pt x="1452" y="1044"/>
                </a:cubicBezTo>
                <a:cubicBezTo>
                  <a:pt x="1543" y="1006"/>
                  <a:pt x="1588" y="957"/>
                  <a:pt x="1633" y="908"/>
                </a:cubicBezTo>
              </a:path>
            </a:pathLst>
          </a:cu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15875" y="2944813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City 1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1835150" y="1916113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City 2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284663" y="5013325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City 3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7956550" y="2276475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City 2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7740650" y="5013325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City 3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4572000" y="2060575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City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 animBg="1"/>
      <p:bldP spid="32778" grpId="0" animBg="1"/>
      <p:bldP spid="32780" grpId="0" animBg="1"/>
      <p:bldP spid="32781" grpId="0" animBg="1"/>
      <p:bldP spid="32782" grpId="0"/>
      <p:bldP spid="32783" grpId="0"/>
      <p:bldP spid="32784" grpId="0" animBg="1"/>
      <p:bldP spid="32785" grpId="0" animBg="1"/>
      <p:bldP spid="32786" grpId="0" animBg="1"/>
      <p:bldP spid="32787" grpId="0" animBg="1"/>
      <p:bldP spid="32789" grpId="0" animBg="1"/>
      <p:bldP spid="32790" grpId="0" animBg="1"/>
      <p:bldP spid="32791" grpId="0"/>
      <p:bldP spid="32792" grpId="0"/>
      <p:bldP spid="32793" grpId="0"/>
      <p:bldP spid="32794" grpId="0"/>
      <p:bldP spid="32795" grpId="0"/>
      <p:bldP spid="3279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sz="4000" b="1" smtClean="0">
                <a:solidFill>
                  <a:srgbClr val="660033"/>
                </a:solidFill>
              </a:rPr>
              <a:t>Characterization</a:t>
            </a:r>
            <a:r>
              <a:rPr lang="es-ES" sz="4000" smtClean="0"/>
              <a:t/>
            </a:r>
            <a:br>
              <a:rPr lang="es-ES" sz="4000" smtClean="0"/>
            </a:br>
            <a:r>
              <a:rPr lang="es-ES" sz="3200" smtClean="0"/>
              <a:t>1) Proposition: </a:t>
            </a:r>
            <a:r>
              <a:rPr lang="es-ES" sz="3200" i="1" smtClean="0">
                <a:solidFill>
                  <a:srgbClr val="660033"/>
                </a:solidFill>
              </a:rPr>
              <a:t>Cities can’t face each other</a:t>
            </a:r>
            <a:br>
              <a:rPr lang="es-ES" sz="3200" i="1" smtClean="0">
                <a:solidFill>
                  <a:srgbClr val="660033"/>
                </a:solidFill>
              </a:rPr>
            </a:br>
            <a:r>
              <a:rPr lang="es-ES" sz="3200" i="1" smtClean="0">
                <a:solidFill>
                  <a:srgbClr val="660033"/>
                </a:solidFill>
              </a:rPr>
              <a:t>			“No Antipodal Cities”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1773238"/>
            <a:ext cx="5832475" cy="4352925"/>
          </a:xfrm>
        </p:spPr>
        <p:txBody>
          <a:bodyPr/>
          <a:lstStyle/>
          <a:p>
            <a:pPr eaLnBrk="1" hangingPunct="1"/>
            <a:r>
              <a:rPr lang="es-ES" sz="2400" smtClean="0"/>
              <a:t>At location x, by moving to the right</a:t>
            </a:r>
          </a:p>
          <a:p>
            <a:pPr eaLnBrk="1" hangingPunct="1">
              <a:buFontTx/>
              <a:buNone/>
            </a:pPr>
            <a:r>
              <a:rPr lang="es-ES" sz="2400" smtClean="0"/>
              <a:t>		marginal residence cost &gt; 0</a:t>
            </a:r>
          </a:p>
          <a:p>
            <a:pPr eaLnBrk="1" hangingPunct="1">
              <a:buFontTx/>
              <a:buNone/>
            </a:pPr>
            <a:r>
              <a:rPr lang="es-ES" sz="2400" smtClean="0"/>
              <a:t>		=&gt; Pop(</a:t>
            </a:r>
            <a:r>
              <a:rPr lang="es-ES" sz="2400" smtClean="0">
                <a:solidFill>
                  <a:srgbClr val="FF0000"/>
                </a:solidFill>
              </a:rPr>
              <a:t>east</a:t>
            </a:r>
            <a:r>
              <a:rPr lang="es-ES" sz="2400" smtClean="0"/>
              <a:t>)&gt; Pop(</a:t>
            </a:r>
            <a:r>
              <a:rPr lang="es-ES" sz="2400" smtClean="0">
                <a:solidFill>
                  <a:srgbClr val="FF0000"/>
                </a:solidFill>
              </a:rPr>
              <a:t>west</a:t>
            </a:r>
            <a:r>
              <a:rPr lang="es-ES" sz="2400" smtClean="0"/>
              <a:t>)</a:t>
            </a:r>
          </a:p>
          <a:p>
            <a:pPr eaLnBrk="1" hangingPunct="1">
              <a:buFontTx/>
              <a:buNone/>
            </a:pPr>
            <a:endParaRPr lang="es-ES" sz="2400" smtClean="0"/>
          </a:p>
          <a:p>
            <a:pPr eaLnBrk="1" hangingPunct="1"/>
            <a:r>
              <a:rPr lang="es-ES" sz="2400" smtClean="0"/>
              <a:t>At location x+1/2, by moving clockwise</a:t>
            </a:r>
          </a:p>
          <a:p>
            <a:pPr lvl="1" eaLnBrk="1" hangingPunct="1">
              <a:buFontTx/>
              <a:buNone/>
            </a:pPr>
            <a:r>
              <a:rPr lang="es-ES" sz="2000" smtClean="0"/>
              <a:t>	</a:t>
            </a:r>
            <a:r>
              <a:rPr lang="es-ES" sz="2400" smtClean="0"/>
              <a:t>marginal residence cost &gt; 0</a:t>
            </a:r>
          </a:p>
          <a:p>
            <a:pPr lvl="1" eaLnBrk="1" hangingPunct="1">
              <a:buFontTx/>
              <a:buNone/>
            </a:pPr>
            <a:r>
              <a:rPr lang="es-ES" sz="2400" smtClean="0"/>
              <a:t>	 =&gt; Pop(</a:t>
            </a:r>
            <a:r>
              <a:rPr lang="es-ES" sz="2400" smtClean="0">
                <a:solidFill>
                  <a:srgbClr val="FF0000"/>
                </a:solidFill>
              </a:rPr>
              <a:t>west</a:t>
            </a:r>
            <a:r>
              <a:rPr lang="es-ES" sz="2400" smtClean="0"/>
              <a:t>)&gt; Pop(</a:t>
            </a:r>
            <a:r>
              <a:rPr lang="es-ES" sz="2400" smtClean="0">
                <a:solidFill>
                  <a:srgbClr val="FF0000"/>
                </a:solidFill>
              </a:rPr>
              <a:t>east</a:t>
            </a:r>
            <a:r>
              <a:rPr lang="es-ES" sz="2400" smtClean="0"/>
              <a:t>)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250825" y="2420938"/>
            <a:ext cx="2952750" cy="280828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797" name="Freeform 5"/>
          <p:cNvSpPr>
            <a:spLocks/>
          </p:cNvSpPr>
          <p:nvPr/>
        </p:nvSpPr>
        <p:spPr bwMode="auto">
          <a:xfrm>
            <a:off x="969963" y="1628775"/>
            <a:ext cx="1584325" cy="1008063"/>
          </a:xfrm>
          <a:custGeom>
            <a:avLst/>
            <a:gdLst>
              <a:gd name="T0" fmla="*/ 0 w 998"/>
              <a:gd name="T1" fmla="*/ 2147483647 h 635"/>
              <a:gd name="T2" fmla="*/ 2147483647 w 998"/>
              <a:gd name="T3" fmla="*/ 0 h 635"/>
              <a:gd name="T4" fmla="*/ 2147483647 w 998"/>
              <a:gd name="T5" fmla="*/ 2147483647 h 635"/>
              <a:gd name="T6" fmla="*/ 0 60000 65536"/>
              <a:gd name="T7" fmla="*/ 0 60000 65536"/>
              <a:gd name="T8" fmla="*/ 0 60000 65536"/>
              <a:gd name="T9" fmla="*/ 0 w 998"/>
              <a:gd name="T10" fmla="*/ 0 h 635"/>
              <a:gd name="T11" fmla="*/ 998 w 998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8" h="635">
                <a:moveTo>
                  <a:pt x="0" y="635"/>
                </a:moveTo>
                <a:cubicBezTo>
                  <a:pt x="144" y="317"/>
                  <a:pt x="288" y="0"/>
                  <a:pt x="454" y="0"/>
                </a:cubicBezTo>
                <a:cubicBezTo>
                  <a:pt x="620" y="0"/>
                  <a:pt x="907" y="529"/>
                  <a:pt x="998" y="635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798" name="Freeform 6"/>
          <p:cNvSpPr>
            <a:spLocks/>
          </p:cNvSpPr>
          <p:nvPr/>
        </p:nvSpPr>
        <p:spPr bwMode="auto">
          <a:xfrm>
            <a:off x="1042988" y="5013325"/>
            <a:ext cx="1439862" cy="1019175"/>
          </a:xfrm>
          <a:custGeom>
            <a:avLst/>
            <a:gdLst>
              <a:gd name="T0" fmla="*/ 0 w 907"/>
              <a:gd name="T1" fmla="*/ 2147483647 h 642"/>
              <a:gd name="T2" fmla="*/ 2147483647 w 907"/>
              <a:gd name="T3" fmla="*/ 2147483647 h 642"/>
              <a:gd name="T4" fmla="*/ 2147483647 w 907"/>
              <a:gd name="T5" fmla="*/ 0 h 642"/>
              <a:gd name="T6" fmla="*/ 0 60000 65536"/>
              <a:gd name="T7" fmla="*/ 0 60000 65536"/>
              <a:gd name="T8" fmla="*/ 0 60000 65536"/>
              <a:gd name="T9" fmla="*/ 0 w 907"/>
              <a:gd name="T10" fmla="*/ 0 h 642"/>
              <a:gd name="T11" fmla="*/ 907 w 907"/>
              <a:gd name="T12" fmla="*/ 642 h 6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7" h="642">
                <a:moveTo>
                  <a:pt x="0" y="45"/>
                </a:moveTo>
                <a:cubicBezTo>
                  <a:pt x="128" y="343"/>
                  <a:pt x="257" y="642"/>
                  <a:pt x="408" y="635"/>
                </a:cubicBezTo>
                <a:cubicBezTo>
                  <a:pt x="559" y="628"/>
                  <a:pt x="733" y="314"/>
                  <a:pt x="907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969963" y="1628775"/>
            <a:ext cx="1439862" cy="439261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1330325" y="2492375"/>
            <a:ext cx="287338" cy="73025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40" name="Line 10"/>
          <p:cNvSpPr>
            <a:spLocks noChangeShapeType="1"/>
          </p:cNvSpPr>
          <p:nvPr/>
        </p:nvSpPr>
        <p:spPr bwMode="auto">
          <a:xfrm>
            <a:off x="2484438" y="50847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1762125" y="5084763"/>
            <a:ext cx="2889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969963" y="24923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x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978025" y="4652963"/>
            <a:ext cx="787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X+1/2</a:t>
            </a:r>
          </a:p>
        </p:txBody>
      </p:sp>
      <p:sp>
        <p:nvSpPr>
          <p:cNvPr id="33809" name="Oval 17"/>
          <p:cNvSpPr>
            <a:spLocks noChangeArrowheads="1"/>
          </p:cNvSpPr>
          <p:nvPr/>
        </p:nvSpPr>
        <p:spPr bwMode="auto">
          <a:xfrm>
            <a:off x="1185863" y="242093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3810" name="Oval 18"/>
          <p:cNvSpPr>
            <a:spLocks noChangeArrowheads="1"/>
          </p:cNvSpPr>
          <p:nvPr/>
        </p:nvSpPr>
        <p:spPr bwMode="auto">
          <a:xfrm>
            <a:off x="2051050" y="50847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3811" name="Freeform 19"/>
          <p:cNvSpPr>
            <a:spLocks/>
          </p:cNvSpPr>
          <p:nvPr/>
        </p:nvSpPr>
        <p:spPr bwMode="auto">
          <a:xfrm>
            <a:off x="23813" y="3141663"/>
            <a:ext cx="298450" cy="1511300"/>
          </a:xfrm>
          <a:custGeom>
            <a:avLst/>
            <a:gdLst>
              <a:gd name="T0" fmla="*/ 2147483647 w 188"/>
              <a:gd name="T1" fmla="*/ 2147483647 h 952"/>
              <a:gd name="T2" fmla="*/ 2147483647 w 188"/>
              <a:gd name="T3" fmla="*/ 2147483647 h 952"/>
              <a:gd name="T4" fmla="*/ 2147483647 w 188"/>
              <a:gd name="T5" fmla="*/ 0 h 952"/>
              <a:gd name="T6" fmla="*/ 0 60000 65536"/>
              <a:gd name="T7" fmla="*/ 0 60000 65536"/>
              <a:gd name="T8" fmla="*/ 0 60000 65536"/>
              <a:gd name="T9" fmla="*/ 0 w 188"/>
              <a:gd name="T10" fmla="*/ 0 h 952"/>
              <a:gd name="T11" fmla="*/ 188 w 188"/>
              <a:gd name="T12" fmla="*/ 952 h 9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" h="952">
                <a:moveTo>
                  <a:pt x="188" y="952"/>
                </a:moveTo>
                <a:cubicBezTo>
                  <a:pt x="101" y="782"/>
                  <a:pt x="14" y="612"/>
                  <a:pt x="7" y="453"/>
                </a:cubicBezTo>
                <a:cubicBezTo>
                  <a:pt x="0" y="294"/>
                  <a:pt x="71" y="147"/>
                  <a:pt x="143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813" name="Freeform 21"/>
          <p:cNvSpPr>
            <a:spLocks/>
          </p:cNvSpPr>
          <p:nvPr/>
        </p:nvSpPr>
        <p:spPr bwMode="auto">
          <a:xfrm>
            <a:off x="3059113" y="3068638"/>
            <a:ext cx="298450" cy="1584325"/>
          </a:xfrm>
          <a:custGeom>
            <a:avLst/>
            <a:gdLst>
              <a:gd name="T0" fmla="*/ 2147483647 w 188"/>
              <a:gd name="T1" fmla="*/ 0 h 998"/>
              <a:gd name="T2" fmla="*/ 2147483647 w 188"/>
              <a:gd name="T3" fmla="*/ 2147483647 h 998"/>
              <a:gd name="T4" fmla="*/ 0 w 188"/>
              <a:gd name="T5" fmla="*/ 2147483647 h 998"/>
              <a:gd name="T6" fmla="*/ 0 60000 65536"/>
              <a:gd name="T7" fmla="*/ 0 60000 65536"/>
              <a:gd name="T8" fmla="*/ 0 60000 65536"/>
              <a:gd name="T9" fmla="*/ 0 w 188"/>
              <a:gd name="T10" fmla="*/ 0 h 998"/>
              <a:gd name="T11" fmla="*/ 188 w 188"/>
              <a:gd name="T12" fmla="*/ 998 h 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" h="998">
                <a:moveTo>
                  <a:pt x="45" y="0"/>
                </a:moveTo>
                <a:cubicBezTo>
                  <a:pt x="116" y="166"/>
                  <a:pt x="188" y="333"/>
                  <a:pt x="181" y="499"/>
                </a:cubicBezTo>
                <a:cubicBezTo>
                  <a:pt x="174" y="665"/>
                  <a:pt x="87" y="831"/>
                  <a:pt x="0" y="998"/>
                </a:cubicBezTo>
              </a:path>
            </a:pathLst>
          </a:cu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2535238" y="5465763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solidFill>
                  <a:srgbClr val="FF0000"/>
                </a:solidFill>
              </a:rPr>
              <a:t>East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179388" y="1844675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solidFill>
                  <a:srgbClr val="FF0000"/>
                </a:solidFill>
              </a:rPr>
              <a:t>West</a:t>
            </a:r>
          </a:p>
        </p:txBody>
      </p:sp>
      <p:sp>
        <p:nvSpPr>
          <p:cNvPr id="69650" name="Line 19"/>
          <p:cNvSpPr>
            <a:spLocks noChangeShapeType="1"/>
          </p:cNvSpPr>
          <p:nvPr/>
        </p:nvSpPr>
        <p:spPr bwMode="auto">
          <a:xfrm flipV="1">
            <a:off x="1116013" y="1700213"/>
            <a:ext cx="215900" cy="433387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  <p:bldP spid="33796" grpId="0" animBg="1"/>
      <p:bldP spid="33797" grpId="0" animBg="1"/>
      <p:bldP spid="33798" grpId="0" animBg="1"/>
      <p:bldP spid="33799" grpId="0" animBg="1"/>
      <p:bldP spid="33800" grpId="0" animBg="1"/>
      <p:bldP spid="33804" grpId="0" animBg="1"/>
      <p:bldP spid="33806" grpId="0"/>
      <p:bldP spid="33807" grpId="0"/>
      <p:bldP spid="33809" grpId="0" animBg="1"/>
      <p:bldP spid="33810" grpId="0" animBg="1"/>
      <p:bldP spid="33811" grpId="0" animBg="1"/>
      <p:bldP spid="33813" grpId="0" animBg="1"/>
      <p:bldP spid="33814" grpId="0"/>
      <p:bldP spid="338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sz="4000" b="1" smtClean="0">
                <a:solidFill>
                  <a:srgbClr val="660033"/>
                </a:solidFill>
              </a:rPr>
              <a:t>Characterization</a:t>
            </a:r>
            <a:r>
              <a:rPr lang="es-ES" sz="4000" b="1" smtClean="0"/>
              <a:t/>
            </a:r>
            <a:br>
              <a:rPr lang="es-ES" sz="4000" b="1" smtClean="0"/>
            </a:br>
            <a:r>
              <a:rPr lang="es-ES" sz="3200" smtClean="0"/>
              <a:t>2) </a:t>
            </a:r>
            <a:r>
              <a:rPr lang="es-ES" sz="3200" i="1" smtClean="0">
                <a:solidFill>
                  <a:srgbClr val="660033"/>
                </a:solidFill>
              </a:rPr>
              <a:t>The number of Cities can’t be even</a:t>
            </a:r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1800225" y="2133600"/>
            <a:ext cx="792163" cy="574675"/>
          </a:xfrm>
          <a:prstGeom prst="ellips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3095625" y="2709863"/>
            <a:ext cx="792163" cy="719137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288925" y="2565400"/>
            <a:ext cx="935038" cy="10064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720725" y="2349500"/>
            <a:ext cx="2952750" cy="28082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828" name="Freeform 12"/>
          <p:cNvSpPr>
            <a:spLocks/>
          </p:cNvSpPr>
          <p:nvPr/>
        </p:nvSpPr>
        <p:spPr bwMode="auto">
          <a:xfrm>
            <a:off x="2449513" y="4797425"/>
            <a:ext cx="982662" cy="1284288"/>
          </a:xfrm>
          <a:custGeom>
            <a:avLst/>
            <a:gdLst>
              <a:gd name="T0" fmla="*/ 0 w 619"/>
              <a:gd name="T1" fmla="*/ 2147483647 h 809"/>
              <a:gd name="T2" fmla="*/ 2147483647 w 619"/>
              <a:gd name="T3" fmla="*/ 2147483647 h 809"/>
              <a:gd name="T4" fmla="*/ 2147483647 w 619"/>
              <a:gd name="T5" fmla="*/ 0 h 809"/>
              <a:gd name="T6" fmla="*/ 0 60000 65536"/>
              <a:gd name="T7" fmla="*/ 0 60000 65536"/>
              <a:gd name="T8" fmla="*/ 0 60000 65536"/>
              <a:gd name="T9" fmla="*/ 0 w 619"/>
              <a:gd name="T10" fmla="*/ 0 h 809"/>
              <a:gd name="T11" fmla="*/ 619 w 619"/>
              <a:gd name="T12" fmla="*/ 809 h 8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9" h="809">
                <a:moveTo>
                  <a:pt x="0" y="227"/>
                </a:moveTo>
                <a:cubicBezTo>
                  <a:pt x="234" y="518"/>
                  <a:pt x="469" y="809"/>
                  <a:pt x="544" y="771"/>
                </a:cubicBezTo>
                <a:cubicBezTo>
                  <a:pt x="619" y="733"/>
                  <a:pt x="536" y="366"/>
                  <a:pt x="453" y="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925638" y="2439988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x1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2952750" y="2997200"/>
            <a:ext cx="42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x2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2520950" y="4652963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x3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1187450" y="3068638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x4</a:t>
            </a:r>
          </a:p>
        </p:txBody>
      </p:sp>
      <p:sp>
        <p:nvSpPr>
          <p:cNvPr id="34841" name="Oval 25"/>
          <p:cNvSpPr>
            <a:spLocks noChangeArrowheads="1"/>
          </p:cNvSpPr>
          <p:nvPr/>
        </p:nvSpPr>
        <p:spPr bwMode="auto">
          <a:xfrm>
            <a:off x="792163" y="306863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4842" name="Oval 26"/>
          <p:cNvSpPr>
            <a:spLocks noChangeArrowheads="1"/>
          </p:cNvSpPr>
          <p:nvPr/>
        </p:nvSpPr>
        <p:spPr bwMode="auto">
          <a:xfrm>
            <a:off x="2089150" y="22764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4843" name="Oval 27"/>
          <p:cNvSpPr>
            <a:spLocks noChangeArrowheads="1"/>
          </p:cNvSpPr>
          <p:nvPr/>
        </p:nvSpPr>
        <p:spPr bwMode="auto">
          <a:xfrm>
            <a:off x="3384550" y="2997200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4844" name="Oval 28"/>
          <p:cNvSpPr>
            <a:spLocks noChangeArrowheads="1"/>
          </p:cNvSpPr>
          <p:nvPr/>
        </p:nvSpPr>
        <p:spPr bwMode="auto">
          <a:xfrm>
            <a:off x="2736850" y="494188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1331913" y="2133600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2051050" y="17732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P1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3779838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P2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3276600" y="551656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P3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0" y="24209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P4</a:t>
            </a:r>
          </a:p>
        </p:txBody>
      </p:sp>
      <p:sp>
        <p:nvSpPr>
          <p:cNvPr id="70676" name="Text Box 34"/>
          <p:cNvSpPr txBox="1">
            <a:spLocks noChangeArrowheads="1"/>
          </p:cNvSpPr>
          <p:nvPr/>
        </p:nvSpPr>
        <p:spPr bwMode="auto">
          <a:xfrm>
            <a:off x="4932363" y="1700213"/>
            <a:ext cx="39608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51" name="Rectangle 35"/>
          <p:cNvSpPr>
            <a:spLocks noGrp="1" noChangeArrowheads="1"/>
          </p:cNvSpPr>
          <p:nvPr>
            <p:ph type="body" idx="1"/>
          </p:nvPr>
        </p:nvSpPr>
        <p:spPr>
          <a:xfrm>
            <a:off x="4211638" y="1773238"/>
            <a:ext cx="4932362" cy="4352925"/>
          </a:xfrm>
        </p:spPr>
        <p:txBody>
          <a:bodyPr/>
          <a:lstStyle/>
          <a:p>
            <a:pPr eaLnBrk="1" hangingPunct="1"/>
            <a:r>
              <a:rPr lang="es-ES" sz="2800" smtClean="0"/>
              <a:t>At location x1: P4=P2+P3</a:t>
            </a:r>
          </a:p>
          <a:p>
            <a:pPr eaLnBrk="1" hangingPunct="1"/>
            <a:r>
              <a:rPr lang="es-ES" sz="2800" smtClean="0"/>
              <a:t>At location x3: P4=P1+P2</a:t>
            </a:r>
          </a:p>
          <a:p>
            <a:pPr eaLnBrk="1" hangingPunct="1"/>
            <a:endParaRPr lang="es-ES" sz="2800" smtClean="0"/>
          </a:p>
          <a:p>
            <a:pPr eaLnBrk="1" hangingPunct="1"/>
            <a:r>
              <a:rPr lang="es-ES" sz="2800" smtClean="0"/>
              <a:t>But then P1=P3</a:t>
            </a:r>
          </a:p>
          <a:p>
            <a:pPr eaLnBrk="1" hangingPunct="1"/>
            <a:endParaRPr lang="es-ES" sz="2800" smtClean="0"/>
          </a:p>
          <a:p>
            <a:pPr eaLnBrk="1" hangingPunct="1"/>
            <a:r>
              <a:rPr lang="es-ES" sz="2800" smtClean="0"/>
              <a:t>Similarly, P4=P2</a:t>
            </a:r>
          </a:p>
          <a:p>
            <a:pPr eaLnBrk="1" hangingPunct="1"/>
            <a:endParaRPr lang="es-ES" sz="2800" smtClean="0"/>
          </a:p>
          <a:p>
            <a:pPr eaLnBrk="1" hangingPunct="1"/>
            <a:r>
              <a:rPr lang="es-ES" sz="2800" smtClean="0"/>
              <a:t>Thus P1=0</a:t>
            </a:r>
          </a:p>
          <a:p>
            <a:pPr eaLnBrk="1" hangingPunct="1">
              <a:buFontTx/>
              <a:buNone/>
            </a:pPr>
            <a:endParaRPr lang="es-E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21" grpId="0" animBg="1"/>
      <p:bldP spid="34822" grpId="0" animBg="1"/>
      <p:bldP spid="34825" grpId="0" animBg="1"/>
      <p:bldP spid="34826" grpId="0" animBg="1"/>
      <p:bldP spid="34828" grpId="0" animBg="1"/>
      <p:bldP spid="34830" grpId="0"/>
      <p:bldP spid="34838" grpId="0"/>
      <p:bldP spid="34839" grpId="0"/>
      <p:bldP spid="34840" grpId="0"/>
      <p:bldP spid="34841" grpId="0" animBg="1"/>
      <p:bldP spid="34842" grpId="0" animBg="1"/>
      <p:bldP spid="34843" grpId="0" animBg="1"/>
      <p:bldP spid="34844" grpId="0" animBg="1"/>
      <p:bldP spid="34845" grpId="0" animBg="1"/>
      <p:bldP spid="34846" grpId="0"/>
      <p:bldP spid="34847" grpId="0"/>
      <p:bldP spid="34848" grpId="0"/>
      <p:bldP spid="34849" grpId="0"/>
      <p:bldP spid="348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sz="4000" b="1" smtClean="0">
                <a:solidFill>
                  <a:srgbClr val="660033"/>
                </a:solidFill>
              </a:rPr>
              <a:t>Characterization</a:t>
            </a:r>
            <a:r>
              <a:rPr lang="es-ES" sz="3200" smtClean="0">
                <a:solidFill>
                  <a:srgbClr val="660033"/>
                </a:solidFill>
              </a:rPr>
              <a:t/>
            </a:r>
            <a:br>
              <a:rPr lang="es-ES" sz="3200" smtClean="0">
                <a:solidFill>
                  <a:srgbClr val="660033"/>
                </a:solidFill>
              </a:rPr>
            </a:br>
            <a:r>
              <a:rPr lang="es-ES" sz="3200" smtClean="0"/>
              <a:t>3) </a:t>
            </a:r>
            <a:r>
              <a:rPr lang="es-ES" sz="3200" i="1" smtClean="0">
                <a:solidFill>
                  <a:srgbClr val="660033"/>
                </a:solidFill>
              </a:rPr>
              <a:t>Cities of equal size &amp; evenly spaced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84763"/>
            <a:ext cx="8229600" cy="1041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mtClean="0"/>
              <a:t>Proposition: An </a:t>
            </a:r>
            <a:r>
              <a:rPr lang="es-ES" b="1" smtClean="0">
                <a:solidFill>
                  <a:srgbClr val="FF0000"/>
                </a:solidFill>
              </a:rPr>
              <a:t>odd</a:t>
            </a:r>
            <a:r>
              <a:rPr lang="es-ES" smtClean="0"/>
              <a:t> number of </a:t>
            </a:r>
            <a:r>
              <a:rPr lang="es-ES" b="1" smtClean="0">
                <a:solidFill>
                  <a:srgbClr val="FF0000"/>
                </a:solidFill>
              </a:rPr>
              <a:t>Equal</a:t>
            </a:r>
            <a:r>
              <a:rPr lang="es-ES" smtClean="0"/>
              <a:t> &amp; </a:t>
            </a:r>
            <a:r>
              <a:rPr lang="es-ES" b="1" smtClean="0">
                <a:solidFill>
                  <a:srgbClr val="FF0000"/>
                </a:solidFill>
              </a:rPr>
              <a:t>Evenly Spaced</a:t>
            </a:r>
            <a:r>
              <a:rPr lang="es-ES" smtClean="0"/>
              <a:t> is a Spatial Equilibrium.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mtClean="0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4356100" y="1628775"/>
            <a:ext cx="792163" cy="719138"/>
          </a:xfrm>
          <a:prstGeom prst="ellips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>
            <a:off x="5651500" y="2349500"/>
            <a:ext cx="792163" cy="719138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4" name="Oval 14"/>
          <p:cNvSpPr>
            <a:spLocks noChangeArrowheads="1"/>
          </p:cNvSpPr>
          <p:nvPr/>
        </p:nvSpPr>
        <p:spPr bwMode="auto">
          <a:xfrm>
            <a:off x="5508625" y="3860800"/>
            <a:ext cx="792163" cy="719138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5" name="Oval 15"/>
          <p:cNvSpPr>
            <a:spLocks noChangeArrowheads="1"/>
          </p:cNvSpPr>
          <p:nvPr/>
        </p:nvSpPr>
        <p:spPr bwMode="auto">
          <a:xfrm>
            <a:off x="3348038" y="4005263"/>
            <a:ext cx="792162" cy="719137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6" name="Oval 16"/>
          <p:cNvSpPr>
            <a:spLocks noChangeArrowheads="1"/>
          </p:cNvSpPr>
          <p:nvPr/>
        </p:nvSpPr>
        <p:spPr bwMode="auto">
          <a:xfrm>
            <a:off x="2987675" y="2492375"/>
            <a:ext cx="792163" cy="719138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7" name="Oval 17"/>
          <p:cNvSpPr>
            <a:spLocks noChangeArrowheads="1"/>
          </p:cNvSpPr>
          <p:nvPr/>
        </p:nvSpPr>
        <p:spPr bwMode="auto">
          <a:xfrm>
            <a:off x="3276600" y="1989138"/>
            <a:ext cx="2952750" cy="2808287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5852" grpId="0" animBg="1"/>
      <p:bldP spid="35853" grpId="0" animBg="1"/>
      <p:bldP spid="35854" grpId="0" animBg="1"/>
      <p:bldP spid="35855" grpId="0" animBg="1"/>
      <p:bldP spid="35856" grpId="0" animBg="1"/>
      <p:bldP spid="358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5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70163" y="1600200"/>
            <a:ext cx="4002087" cy="4525963"/>
          </a:xfrm>
        </p:spPr>
      </p:pic>
      <p:sp>
        <p:nvSpPr>
          <p:cNvPr id="72706" name="Line 5"/>
          <p:cNvSpPr>
            <a:spLocks noChangeShapeType="1"/>
          </p:cNvSpPr>
          <p:nvPr/>
        </p:nvSpPr>
        <p:spPr bwMode="auto">
          <a:xfrm>
            <a:off x="2195513" y="1773238"/>
            <a:ext cx="3600450" cy="3960812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07" name="Oval 6"/>
          <p:cNvSpPr>
            <a:spLocks noChangeArrowheads="1"/>
          </p:cNvSpPr>
          <p:nvPr/>
        </p:nvSpPr>
        <p:spPr bwMode="auto">
          <a:xfrm>
            <a:off x="3203575" y="28527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08" name="Text Box 7"/>
          <p:cNvSpPr txBox="1">
            <a:spLocks noChangeArrowheads="1"/>
          </p:cNvSpPr>
          <p:nvPr/>
        </p:nvSpPr>
        <p:spPr bwMode="auto">
          <a:xfrm>
            <a:off x="3348038" y="263683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0000"/>
                </a:solidFill>
              </a:rPr>
              <a:t>x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72709" name="Freeform 9"/>
          <p:cNvSpPr>
            <a:spLocks/>
          </p:cNvSpPr>
          <p:nvPr/>
        </p:nvSpPr>
        <p:spPr bwMode="auto">
          <a:xfrm>
            <a:off x="2544763" y="1916113"/>
            <a:ext cx="82550" cy="288925"/>
          </a:xfrm>
          <a:custGeom>
            <a:avLst/>
            <a:gdLst>
              <a:gd name="T0" fmla="*/ 52 w 52"/>
              <a:gd name="T1" fmla="*/ 182 h 182"/>
              <a:gd name="T2" fmla="*/ 7 w 52"/>
              <a:gd name="T3" fmla="*/ 91 h 182"/>
              <a:gd name="T4" fmla="*/ 7 w 52"/>
              <a:gd name="T5" fmla="*/ 0 h 182"/>
              <a:gd name="T6" fmla="*/ 0 60000 65536"/>
              <a:gd name="T7" fmla="*/ 0 60000 65536"/>
              <a:gd name="T8" fmla="*/ 0 60000 65536"/>
              <a:gd name="T9" fmla="*/ 0 w 52"/>
              <a:gd name="T10" fmla="*/ 0 h 182"/>
              <a:gd name="T11" fmla="*/ 52 w 52"/>
              <a:gd name="T12" fmla="*/ 182 h 1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" h="182">
                <a:moveTo>
                  <a:pt x="52" y="182"/>
                </a:moveTo>
                <a:cubicBezTo>
                  <a:pt x="33" y="151"/>
                  <a:pt x="14" y="121"/>
                  <a:pt x="7" y="91"/>
                </a:cubicBezTo>
                <a:cubicBezTo>
                  <a:pt x="0" y="61"/>
                  <a:pt x="0" y="30"/>
                  <a:pt x="7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0" name="Line 11"/>
          <p:cNvSpPr>
            <a:spLocks noChangeShapeType="1"/>
          </p:cNvSpPr>
          <p:nvPr/>
        </p:nvSpPr>
        <p:spPr bwMode="auto">
          <a:xfrm flipV="1">
            <a:off x="3203575" y="2636838"/>
            <a:ext cx="215900" cy="1444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2339975" y="1052513"/>
            <a:ext cx="1154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660033"/>
                </a:solidFill>
              </a:rPr>
              <a:t>City 1</a:t>
            </a:r>
            <a:endParaRPr lang="en-US" sz="2800" b="1">
              <a:solidFill>
                <a:srgbClr val="660033"/>
              </a:solidFill>
            </a:endParaRP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1547813" y="5734050"/>
            <a:ext cx="1154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660033"/>
                </a:solidFill>
              </a:rPr>
              <a:t>City 3</a:t>
            </a:r>
            <a:endParaRPr lang="en-US" sz="2800" b="1">
              <a:solidFill>
                <a:srgbClr val="660033"/>
              </a:solidFill>
            </a:endParaRP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6372225" y="3141663"/>
            <a:ext cx="1154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660033"/>
                </a:solidFill>
              </a:rPr>
              <a:t>City 2</a:t>
            </a:r>
            <a:endParaRPr lang="en-US" sz="2800" b="1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2725" y="0"/>
            <a:ext cx="36337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0" name="Line 5"/>
          <p:cNvSpPr>
            <a:spLocks noChangeShapeType="1"/>
          </p:cNvSpPr>
          <p:nvPr/>
        </p:nvSpPr>
        <p:spPr bwMode="auto">
          <a:xfrm flipH="1">
            <a:off x="2555875" y="0"/>
            <a:ext cx="3744913" cy="6858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1" name="Line 6"/>
          <p:cNvSpPr>
            <a:spLocks noChangeShapeType="1"/>
          </p:cNvSpPr>
          <p:nvPr/>
        </p:nvSpPr>
        <p:spPr bwMode="auto">
          <a:xfrm>
            <a:off x="2771775" y="0"/>
            <a:ext cx="3744913" cy="66690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2" name="Line 7"/>
          <p:cNvSpPr>
            <a:spLocks noChangeShapeType="1"/>
          </p:cNvSpPr>
          <p:nvPr/>
        </p:nvSpPr>
        <p:spPr bwMode="auto">
          <a:xfrm>
            <a:off x="3132138" y="-242888"/>
            <a:ext cx="2952750" cy="7100888"/>
          </a:xfrm>
          <a:prstGeom prst="line">
            <a:avLst/>
          </a:prstGeom>
          <a:noFill/>
          <a:ln w="38100">
            <a:solidFill>
              <a:srgbClr val="FF0066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3" name="Oval 8"/>
          <p:cNvSpPr>
            <a:spLocks noChangeArrowheads="1"/>
          </p:cNvSpPr>
          <p:nvPr/>
        </p:nvSpPr>
        <p:spPr bwMode="auto">
          <a:xfrm>
            <a:off x="3203575" y="0"/>
            <a:ext cx="215900" cy="260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Freeform 9"/>
          <p:cNvSpPr>
            <a:spLocks/>
          </p:cNvSpPr>
          <p:nvPr/>
        </p:nvSpPr>
        <p:spPr bwMode="auto">
          <a:xfrm>
            <a:off x="3492500" y="115888"/>
            <a:ext cx="358775" cy="217487"/>
          </a:xfrm>
          <a:custGeom>
            <a:avLst/>
            <a:gdLst>
              <a:gd name="T0" fmla="*/ 0 w 226"/>
              <a:gd name="T1" fmla="*/ 0 h 137"/>
              <a:gd name="T2" fmla="*/ 287338 w 226"/>
              <a:gd name="T3" fmla="*/ 73025 h 137"/>
              <a:gd name="T4" fmla="*/ 358775 w 226"/>
              <a:gd name="T5" fmla="*/ 217487 h 137"/>
              <a:gd name="T6" fmla="*/ 0 60000 65536"/>
              <a:gd name="T7" fmla="*/ 0 60000 65536"/>
              <a:gd name="T8" fmla="*/ 0 60000 65536"/>
              <a:gd name="T9" fmla="*/ 0 w 226"/>
              <a:gd name="T10" fmla="*/ 0 h 137"/>
              <a:gd name="T11" fmla="*/ 226 w 226"/>
              <a:gd name="T12" fmla="*/ 137 h 1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6" h="137">
                <a:moveTo>
                  <a:pt x="0" y="0"/>
                </a:moveTo>
                <a:cubicBezTo>
                  <a:pt x="71" y="11"/>
                  <a:pt x="143" y="23"/>
                  <a:pt x="181" y="46"/>
                </a:cubicBezTo>
                <a:cubicBezTo>
                  <a:pt x="219" y="69"/>
                  <a:pt x="203" y="122"/>
                  <a:pt x="226" y="137"/>
                </a:cubicBezTo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3995738" y="14843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</a:rPr>
              <a:t>x</a:t>
            </a:r>
            <a:endParaRPr 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2725" y="0"/>
            <a:ext cx="36337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4" name="Line 5"/>
          <p:cNvSpPr>
            <a:spLocks noChangeShapeType="1"/>
          </p:cNvSpPr>
          <p:nvPr/>
        </p:nvSpPr>
        <p:spPr bwMode="auto">
          <a:xfrm flipH="1">
            <a:off x="2555875" y="0"/>
            <a:ext cx="3744913" cy="6858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5" name="Line 6"/>
          <p:cNvSpPr>
            <a:spLocks noChangeShapeType="1"/>
          </p:cNvSpPr>
          <p:nvPr/>
        </p:nvSpPr>
        <p:spPr bwMode="auto">
          <a:xfrm>
            <a:off x="2771775" y="0"/>
            <a:ext cx="3744913" cy="66690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6" name="Line 7"/>
          <p:cNvSpPr>
            <a:spLocks noChangeShapeType="1"/>
          </p:cNvSpPr>
          <p:nvPr/>
        </p:nvSpPr>
        <p:spPr bwMode="auto">
          <a:xfrm>
            <a:off x="3132138" y="-242888"/>
            <a:ext cx="2952750" cy="7100888"/>
          </a:xfrm>
          <a:prstGeom prst="line">
            <a:avLst/>
          </a:prstGeom>
          <a:noFill/>
          <a:ln w="38100">
            <a:solidFill>
              <a:srgbClr val="FF0066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7" name="Oval 8"/>
          <p:cNvSpPr>
            <a:spLocks noChangeArrowheads="1"/>
          </p:cNvSpPr>
          <p:nvPr/>
        </p:nvSpPr>
        <p:spPr bwMode="auto">
          <a:xfrm>
            <a:off x="3203575" y="0"/>
            <a:ext cx="215900" cy="260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8" name="Freeform 9"/>
          <p:cNvSpPr>
            <a:spLocks/>
          </p:cNvSpPr>
          <p:nvPr/>
        </p:nvSpPr>
        <p:spPr bwMode="auto">
          <a:xfrm>
            <a:off x="3492500" y="115888"/>
            <a:ext cx="358775" cy="217487"/>
          </a:xfrm>
          <a:custGeom>
            <a:avLst/>
            <a:gdLst>
              <a:gd name="T0" fmla="*/ 0 w 226"/>
              <a:gd name="T1" fmla="*/ 0 h 137"/>
              <a:gd name="T2" fmla="*/ 287338 w 226"/>
              <a:gd name="T3" fmla="*/ 73025 h 137"/>
              <a:gd name="T4" fmla="*/ 358775 w 226"/>
              <a:gd name="T5" fmla="*/ 217487 h 137"/>
              <a:gd name="T6" fmla="*/ 0 60000 65536"/>
              <a:gd name="T7" fmla="*/ 0 60000 65536"/>
              <a:gd name="T8" fmla="*/ 0 60000 65536"/>
              <a:gd name="T9" fmla="*/ 0 w 226"/>
              <a:gd name="T10" fmla="*/ 0 h 137"/>
              <a:gd name="T11" fmla="*/ 226 w 226"/>
              <a:gd name="T12" fmla="*/ 137 h 1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6" h="137">
                <a:moveTo>
                  <a:pt x="0" y="0"/>
                </a:moveTo>
                <a:cubicBezTo>
                  <a:pt x="71" y="11"/>
                  <a:pt x="143" y="23"/>
                  <a:pt x="181" y="46"/>
                </a:cubicBezTo>
                <a:cubicBezTo>
                  <a:pt x="219" y="69"/>
                  <a:pt x="203" y="122"/>
                  <a:pt x="226" y="137"/>
                </a:cubicBezTo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Line 8"/>
          <p:cNvSpPr>
            <a:spLocks noChangeShapeType="1"/>
          </p:cNvSpPr>
          <p:nvPr/>
        </p:nvSpPr>
        <p:spPr bwMode="auto">
          <a:xfrm flipH="1">
            <a:off x="3851275" y="4868863"/>
            <a:ext cx="144463" cy="360362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0" name="Line 9"/>
          <p:cNvSpPr>
            <a:spLocks noChangeShapeType="1"/>
          </p:cNvSpPr>
          <p:nvPr/>
        </p:nvSpPr>
        <p:spPr bwMode="auto">
          <a:xfrm flipH="1">
            <a:off x="3924300" y="4941888"/>
            <a:ext cx="360363" cy="719137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1" name="Line 10"/>
          <p:cNvSpPr>
            <a:spLocks noChangeShapeType="1"/>
          </p:cNvSpPr>
          <p:nvPr/>
        </p:nvSpPr>
        <p:spPr bwMode="auto">
          <a:xfrm flipH="1">
            <a:off x="4067175" y="5013325"/>
            <a:ext cx="576263" cy="1152525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2" name="Line 11"/>
          <p:cNvSpPr>
            <a:spLocks noChangeShapeType="1"/>
          </p:cNvSpPr>
          <p:nvPr/>
        </p:nvSpPr>
        <p:spPr bwMode="auto">
          <a:xfrm flipH="1">
            <a:off x="4284663" y="4868863"/>
            <a:ext cx="863600" cy="1655762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3" name="Line 12"/>
          <p:cNvSpPr>
            <a:spLocks noChangeShapeType="1"/>
          </p:cNvSpPr>
          <p:nvPr/>
        </p:nvSpPr>
        <p:spPr bwMode="auto">
          <a:xfrm flipH="1">
            <a:off x="4572000" y="5516563"/>
            <a:ext cx="647700" cy="1152525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4" name="Line 13"/>
          <p:cNvSpPr>
            <a:spLocks noChangeShapeType="1"/>
          </p:cNvSpPr>
          <p:nvPr/>
        </p:nvSpPr>
        <p:spPr bwMode="auto">
          <a:xfrm flipH="1">
            <a:off x="2987675" y="188913"/>
            <a:ext cx="142875" cy="144462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5" name="Line 14"/>
          <p:cNvSpPr>
            <a:spLocks noChangeShapeType="1"/>
          </p:cNvSpPr>
          <p:nvPr/>
        </p:nvSpPr>
        <p:spPr bwMode="auto">
          <a:xfrm flipH="1">
            <a:off x="3132138" y="333375"/>
            <a:ext cx="215900" cy="287338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6" name="Line 15"/>
          <p:cNvSpPr>
            <a:spLocks noChangeShapeType="1"/>
          </p:cNvSpPr>
          <p:nvPr/>
        </p:nvSpPr>
        <p:spPr bwMode="auto">
          <a:xfrm flipH="1">
            <a:off x="3276600" y="620713"/>
            <a:ext cx="215900" cy="287337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7" name="Line 16"/>
          <p:cNvSpPr>
            <a:spLocks noChangeShapeType="1"/>
          </p:cNvSpPr>
          <p:nvPr/>
        </p:nvSpPr>
        <p:spPr bwMode="auto">
          <a:xfrm flipH="1">
            <a:off x="3492500" y="981075"/>
            <a:ext cx="142875" cy="2159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8" name="Line 17"/>
          <p:cNvSpPr>
            <a:spLocks noChangeShapeType="1"/>
          </p:cNvSpPr>
          <p:nvPr/>
        </p:nvSpPr>
        <p:spPr bwMode="auto">
          <a:xfrm flipH="1">
            <a:off x="3635375" y="1341438"/>
            <a:ext cx="144463" cy="142875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18"/>
          <p:cNvSpPr>
            <a:spLocks noChangeShapeType="1"/>
          </p:cNvSpPr>
          <p:nvPr/>
        </p:nvSpPr>
        <p:spPr bwMode="auto">
          <a:xfrm>
            <a:off x="3419475" y="476250"/>
            <a:ext cx="2889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Line 19"/>
          <p:cNvSpPr>
            <a:spLocks noChangeShapeType="1"/>
          </p:cNvSpPr>
          <p:nvPr/>
        </p:nvSpPr>
        <p:spPr bwMode="auto">
          <a:xfrm>
            <a:off x="3563938" y="765175"/>
            <a:ext cx="431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1" name="Line 20"/>
          <p:cNvSpPr>
            <a:spLocks noChangeShapeType="1"/>
          </p:cNvSpPr>
          <p:nvPr/>
        </p:nvSpPr>
        <p:spPr bwMode="auto">
          <a:xfrm>
            <a:off x="3708400" y="1052513"/>
            <a:ext cx="431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2" name="Line 21"/>
          <p:cNvSpPr>
            <a:spLocks noChangeShapeType="1"/>
          </p:cNvSpPr>
          <p:nvPr/>
        </p:nvSpPr>
        <p:spPr bwMode="auto">
          <a:xfrm>
            <a:off x="3851275" y="1412875"/>
            <a:ext cx="5762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3" name="Line 22"/>
          <p:cNvSpPr>
            <a:spLocks noChangeShapeType="1"/>
          </p:cNvSpPr>
          <p:nvPr/>
        </p:nvSpPr>
        <p:spPr bwMode="auto">
          <a:xfrm>
            <a:off x="5580063" y="333375"/>
            <a:ext cx="504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4" name="Line 23"/>
          <p:cNvSpPr>
            <a:spLocks noChangeShapeType="1"/>
          </p:cNvSpPr>
          <p:nvPr/>
        </p:nvSpPr>
        <p:spPr bwMode="auto">
          <a:xfrm>
            <a:off x="5292725" y="620713"/>
            <a:ext cx="6477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5" name="Line 24"/>
          <p:cNvSpPr>
            <a:spLocks noChangeShapeType="1"/>
          </p:cNvSpPr>
          <p:nvPr/>
        </p:nvSpPr>
        <p:spPr bwMode="auto">
          <a:xfrm>
            <a:off x="5076825" y="908050"/>
            <a:ext cx="7191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6" name="Line 25"/>
          <p:cNvSpPr>
            <a:spLocks noChangeShapeType="1"/>
          </p:cNvSpPr>
          <p:nvPr/>
        </p:nvSpPr>
        <p:spPr bwMode="auto">
          <a:xfrm>
            <a:off x="4859338" y="1196975"/>
            <a:ext cx="7207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7" name="Line 26"/>
          <p:cNvSpPr>
            <a:spLocks noChangeShapeType="1"/>
          </p:cNvSpPr>
          <p:nvPr/>
        </p:nvSpPr>
        <p:spPr bwMode="auto">
          <a:xfrm>
            <a:off x="4716463" y="1484313"/>
            <a:ext cx="7191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3995738" y="14843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</a:rPr>
              <a:t>x</a:t>
            </a:r>
            <a:endParaRPr 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b="1" smtClean="0">
                <a:solidFill>
                  <a:srgbClr val="660033"/>
                </a:solidFill>
              </a:rPr>
              <a:t>Agglomeration Economies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3213" y="1557338"/>
            <a:ext cx="5976937" cy="4525962"/>
          </a:xfrm>
        </p:spPr>
        <p:txBody>
          <a:bodyPr/>
          <a:lstStyle/>
          <a:p>
            <a:pPr eaLnBrk="1" hangingPunct="1"/>
            <a:r>
              <a:rPr lang="es-ES" smtClean="0"/>
              <a:t>Increasing Returns </a:t>
            </a:r>
          </a:p>
          <a:p>
            <a:pPr eaLnBrk="1" hangingPunct="1">
              <a:buFontTx/>
              <a:buNone/>
            </a:pPr>
            <a:r>
              <a:rPr lang="es-ES" smtClean="0"/>
              <a:t>	(New Economic Geography)</a:t>
            </a:r>
          </a:p>
          <a:p>
            <a:pPr eaLnBrk="1" hangingPunct="1">
              <a:buFontTx/>
              <a:buNone/>
            </a:pPr>
            <a:r>
              <a:rPr lang="es-ES" smtClean="0"/>
              <a:t>		</a:t>
            </a:r>
            <a:r>
              <a:rPr lang="es-ES" smtClean="0">
                <a:solidFill>
                  <a:srgbClr val="FF0000"/>
                </a:solidFill>
              </a:rPr>
              <a:t>Market Mechanism</a:t>
            </a:r>
          </a:p>
          <a:p>
            <a:pPr eaLnBrk="1" hangingPunct="1">
              <a:buFontTx/>
              <a:buNone/>
            </a:pPr>
            <a:endParaRPr lang="es-ES" smtClean="0"/>
          </a:p>
          <a:p>
            <a:pPr eaLnBrk="1" hangingPunct="1"/>
            <a:r>
              <a:rPr lang="es-ES" smtClean="0"/>
              <a:t>Social Interactions</a:t>
            </a:r>
          </a:p>
          <a:p>
            <a:pPr eaLnBrk="1" hangingPunct="1">
              <a:buFontTx/>
              <a:buNone/>
            </a:pPr>
            <a:r>
              <a:rPr lang="es-ES" smtClean="0"/>
              <a:t>		</a:t>
            </a:r>
            <a:r>
              <a:rPr lang="es-ES" smtClean="0">
                <a:solidFill>
                  <a:srgbClr val="FF0000"/>
                </a:solidFill>
              </a:rPr>
              <a:t>Non-Market Mechanism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V="1">
            <a:off x="1476375" y="2565400"/>
            <a:ext cx="115093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1476375" y="3716338"/>
            <a:ext cx="10795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88913"/>
            <a:ext cx="4538663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78" name="Line 5"/>
          <p:cNvSpPr>
            <a:spLocks noChangeShapeType="1"/>
          </p:cNvSpPr>
          <p:nvPr/>
        </p:nvSpPr>
        <p:spPr bwMode="auto">
          <a:xfrm flipH="1">
            <a:off x="2700338" y="0"/>
            <a:ext cx="3816350" cy="6858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88913"/>
            <a:ext cx="4538663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5" name="Line 5"/>
          <p:cNvSpPr>
            <a:spLocks noChangeShapeType="1"/>
          </p:cNvSpPr>
          <p:nvPr/>
        </p:nvSpPr>
        <p:spPr bwMode="auto">
          <a:xfrm flipH="1">
            <a:off x="2700338" y="0"/>
            <a:ext cx="3816350" cy="6858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4" name="Oval 14"/>
          <p:cNvSpPr>
            <a:spLocks noChangeArrowheads="1"/>
          </p:cNvSpPr>
          <p:nvPr/>
        </p:nvSpPr>
        <p:spPr bwMode="auto">
          <a:xfrm>
            <a:off x="5724525" y="3789363"/>
            <a:ext cx="792163" cy="719137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5" name="Oval 15"/>
          <p:cNvSpPr>
            <a:spLocks noChangeArrowheads="1"/>
          </p:cNvSpPr>
          <p:nvPr/>
        </p:nvSpPr>
        <p:spPr bwMode="auto">
          <a:xfrm>
            <a:off x="2843213" y="3789363"/>
            <a:ext cx="792162" cy="719137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4999" name="Oval 7"/>
          <p:cNvSpPr>
            <a:spLocks noChangeArrowheads="1"/>
          </p:cNvSpPr>
          <p:nvPr/>
        </p:nvSpPr>
        <p:spPr bwMode="auto">
          <a:xfrm>
            <a:off x="2987675" y="1773238"/>
            <a:ext cx="3384550" cy="3167062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sz="4000" b="1" smtClean="0">
                <a:solidFill>
                  <a:srgbClr val="660033"/>
                </a:solidFill>
              </a:rPr>
              <a:t>Robustness of Spatial Equilibria</a:t>
            </a:r>
          </a:p>
        </p:txBody>
      </p:sp>
      <p:sp>
        <p:nvSpPr>
          <p:cNvPr id="55299" name="Oval 3"/>
          <p:cNvSpPr>
            <a:spLocks noChangeArrowheads="1"/>
          </p:cNvSpPr>
          <p:nvPr/>
        </p:nvSpPr>
        <p:spPr bwMode="auto">
          <a:xfrm>
            <a:off x="4356100" y="1628775"/>
            <a:ext cx="792163" cy="719138"/>
          </a:xfrm>
          <a:prstGeom prst="ellips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5651500" y="2349500"/>
            <a:ext cx="792163" cy="719138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5508625" y="3860800"/>
            <a:ext cx="792163" cy="719138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3348038" y="4005263"/>
            <a:ext cx="792162" cy="719137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2987675" y="2492375"/>
            <a:ext cx="792163" cy="719138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3276600" y="1989138"/>
            <a:ext cx="2952750" cy="28082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5305" name="Freeform 9"/>
          <p:cNvSpPr>
            <a:spLocks/>
          </p:cNvSpPr>
          <p:nvPr/>
        </p:nvSpPr>
        <p:spPr bwMode="auto">
          <a:xfrm>
            <a:off x="2951163" y="2373313"/>
            <a:ext cx="612775" cy="839787"/>
          </a:xfrm>
          <a:custGeom>
            <a:avLst/>
            <a:gdLst>
              <a:gd name="T0" fmla="*/ 2147483647 w 386"/>
              <a:gd name="T1" fmla="*/ 2147483647 h 529"/>
              <a:gd name="T2" fmla="*/ 2147483647 w 386"/>
              <a:gd name="T3" fmla="*/ 2147483647 h 529"/>
              <a:gd name="T4" fmla="*/ 2147483647 w 386"/>
              <a:gd name="T5" fmla="*/ 2147483647 h 529"/>
              <a:gd name="T6" fmla="*/ 2147483647 w 386"/>
              <a:gd name="T7" fmla="*/ 2147483647 h 529"/>
              <a:gd name="T8" fmla="*/ 2147483647 w 386"/>
              <a:gd name="T9" fmla="*/ 2147483647 h 5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6"/>
              <a:gd name="T16" fmla="*/ 0 h 529"/>
              <a:gd name="T17" fmla="*/ 386 w 386"/>
              <a:gd name="T18" fmla="*/ 529 h 5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6" h="529">
                <a:moveTo>
                  <a:pt x="205" y="529"/>
                </a:moveTo>
                <a:cubicBezTo>
                  <a:pt x="125" y="529"/>
                  <a:pt x="46" y="529"/>
                  <a:pt x="23" y="484"/>
                </a:cubicBezTo>
                <a:cubicBezTo>
                  <a:pt x="0" y="439"/>
                  <a:pt x="53" y="333"/>
                  <a:pt x="68" y="257"/>
                </a:cubicBezTo>
                <a:cubicBezTo>
                  <a:pt x="83" y="181"/>
                  <a:pt x="61" y="60"/>
                  <a:pt x="114" y="30"/>
                </a:cubicBezTo>
                <a:cubicBezTo>
                  <a:pt x="167" y="0"/>
                  <a:pt x="341" y="68"/>
                  <a:pt x="386" y="75"/>
                </a:cubicBezTo>
              </a:path>
            </a:pathLst>
          </a:custGeom>
          <a:noFill/>
          <a:ln w="28575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5306" name="Freeform 10"/>
          <p:cNvSpPr>
            <a:spLocks/>
          </p:cNvSpPr>
          <p:nvPr/>
        </p:nvSpPr>
        <p:spPr bwMode="auto">
          <a:xfrm>
            <a:off x="4356100" y="1473200"/>
            <a:ext cx="839788" cy="587375"/>
          </a:xfrm>
          <a:custGeom>
            <a:avLst/>
            <a:gdLst>
              <a:gd name="T0" fmla="*/ 0 w 529"/>
              <a:gd name="T1" fmla="*/ 2147483647 h 370"/>
              <a:gd name="T2" fmla="*/ 2147483647 w 529"/>
              <a:gd name="T3" fmla="*/ 2147483647 h 370"/>
              <a:gd name="T4" fmla="*/ 2147483647 w 529"/>
              <a:gd name="T5" fmla="*/ 2147483647 h 370"/>
              <a:gd name="T6" fmla="*/ 2147483647 w 529"/>
              <a:gd name="T7" fmla="*/ 2147483647 h 370"/>
              <a:gd name="T8" fmla="*/ 2147483647 w 529"/>
              <a:gd name="T9" fmla="*/ 2147483647 h 370"/>
              <a:gd name="T10" fmla="*/ 2147483647 w 529"/>
              <a:gd name="T11" fmla="*/ 2147483647 h 37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9"/>
              <a:gd name="T19" fmla="*/ 0 h 370"/>
              <a:gd name="T20" fmla="*/ 529 w 529"/>
              <a:gd name="T21" fmla="*/ 370 h 37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9" h="370">
                <a:moveTo>
                  <a:pt x="0" y="325"/>
                </a:moveTo>
                <a:cubicBezTo>
                  <a:pt x="34" y="306"/>
                  <a:pt x="68" y="287"/>
                  <a:pt x="91" y="234"/>
                </a:cubicBezTo>
                <a:cubicBezTo>
                  <a:pt x="114" y="181"/>
                  <a:pt x="98" y="14"/>
                  <a:pt x="136" y="7"/>
                </a:cubicBezTo>
                <a:cubicBezTo>
                  <a:pt x="174" y="0"/>
                  <a:pt x="257" y="174"/>
                  <a:pt x="317" y="189"/>
                </a:cubicBezTo>
                <a:cubicBezTo>
                  <a:pt x="377" y="204"/>
                  <a:pt x="469" y="68"/>
                  <a:pt x="499" y="98"/>
                </a:cubicBezTo>
                <a:cubicBezTo>
                  <a:pt x="529" y="128"/>
                  <a:pt x="514" y="249"/>
                  <a:pt x="499" y="370"/>
                </a:cubicBezTo>
              </a:path>
            </a:pathLst>
          </a:custGeom>
          <a:noFill/>
          <a:ln w="28575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5307" name="Freeform 11"/>
          <p:cNvSpPr>
            <a:spLocks/>
          </p:cNvSpPr>
          <p:nvPr/>
        </p:nvSpPr>
        <p:spPr bwMode="auto">
          <a:xfrm>
            <a:off x="5795963" y="2157413"/>
            <a:ext cx="757237" cy="911225"/>
          </a:xfrm>
          <a:custGeom>
            <a:avLst/>
            <a:gdLst>
              <a:gd name="T0" fmla="*/ 0 w 477"/>
              <a:gd name="T1" fmla="*/ 2147483647 h 574"/>
              <a:gd name="T2" fmla="*/ 2147483647 w 477"/>
              <a:gd name="T3" fmla="*/ 2147483647 h 574"/>
              <a:gd name="T4" fmla="*/ 2147483647 w 477"/>
              <a:gd name="T5" fmla="*/ 2147483647 h 574"/>
              <a:gd name="T6" fmla="*/ 2147483647 w 477"/>
              <a:gd name="T7" fmla="*/ 2147483647 h 574"/>
              <a:gd name="T8" fmla="*/ 2147483647 w 477"/>
              <a:gd name="T9" fmla="*/ 2147483647 h 5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574"/>
              <a:gd name="T17" fmla="*/ 477 w 477"/>
              <a:gd name="T18" fmla="*/ 574 h 5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574">
                <a:moveTo>
                  <a:pt x="0" y="166"/>
                </a:moveTo>
                <a:cubicBezTo>
                  <a:pt x="61" y="83"/>
                  <a:pt x="122" y="0"/>
                  <a:pt x="182" y="30"/>
                </a:cubicBezTo>
                <a:cubicBezTo>
                  <a:pt x="242" y="60"/>
                  <a:pt x="318" y="272"/>
                  <a:pt x="363" y="347"/>
                </a:cubicBezTo>
                <a:cubicBezTo>
                  <a:pt x="408" y="422"/>
                  <a:pt x="477" y="445"/>
                  <a:pt x="454" y="483"/>
                </a:cubicBezTo>
                <a:cubicBezTo>
                  <a:pt x="431" y="521"/>
                  <a:pt x="329" y="547"/>
                  <a:pt x="227" y="574"/>
                </a:cubicBezTo>
              </a:path>
            </a:pathLst>
          </a:custGeom>
          <a:noFill/>
          <a:ln w="28575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5308" name="Freeform 12"/>
          <p:cNvSpPr>
            <a:spLocks/>
          </p:cNvSpPr>
          <p:nvPr/>
        </p:nvSpPr>
        <p:spPr bwMode="auto">
          <a:xfrm>
            <a:off x="5651500" y="3933825"/>
            <a:ext cx="901700" cy="574675"/>
          </a:xfrm>
          <a:custGeom>
            <a:avLst/>
            <a:gdLst>
              <a:gd name="T0" fmla="*/ 2147483647 w 568"/>
              <a:gd name="T1" fmla="*/ 0 h 362"/>
              <a:gd name="T2" fmla="*/ 2147483647 w 568"/>
              <a:gd name="T3" fmla="*/ 2147483647 h 362"/>
              <a:gd name="T4" fmla="*/ 2147483647 w 568"/>
              <a:gd name="T5" fmla="*/ 2147483647 h 362"/>
              <a:gd name="T6" fmla="*/ 0 w 568"/>
              <a:gd name="T7" fmla="*/ 2147483647 h 362"/>
              <a:gd name="T8" fmla="*/ 0 60000 65536"/>
              <a:gd name="T9" fmla="*/ 0 60000 65536"/>
              <a:gd name="T10" fmla="*/ 0 60000 65536"/>
              <a:gd name="T11" fmla="*/ 0 60000 65536"/>
              <a:gd name="T12" fmla="*/ 0 w 568"/>
              <a:gd name="T13" fmla="*/ 0 h 362"/>
              <a:gd name="T14" fmla="*/ 568 w 568"/>
              <a:gd name="T15" fmla="*/ 362 h 3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8" h="362">
                <a:moveTo>
                  <a:pt x="318" y="0"/>
                </a:moveTo>
                <a:cubicBezTo>
                  <a:pt x="443" y="86"/>
                  <a:pt x="568" y="173"/>
                  <a:pt x="545" y="226"/>
                </a:cubicBezTo>
                <a:cubicBezTo>
                  <a:pt x="522" y="279"/>
                  <a:pt x="273" y="294"/>
                  <a:pt x="182" y="317"/>
                </a:cubicBezTo>
                <a:cubicBezTo>
                  <a:pt x="91" y="340"/>
                  <a:pt x="45" y="351"/>
                  <a:pt x="0" y="362"/>
                </a:cubicBezTo>
              </a:path>
            </a:pathLst>
          </a:custGeom>
          <a:noFill/>
          <a:ln w="28575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5309" name="Freeform 13"/>
          <p:cNvSpPr>
            <a:spLocks/>
          </p:cNvSpPr>
          <p:nvPr/>
        </p:nvSpPr>
        <p:spPr bwMode="auto">
          <a:xfrm>
            <a:off x="3203575" y="4076700"/>
            <a:ext cx="792163" cy="815975"/>
          </a:xfrm>
          <a:custGeom>
            <a:avLst/>
            <a:gdLst>
              <a:gd name="T0" fmla="*/ 2147483647 w 499"/>
              <a:gd name="T1" fmla="*/ 2147483647 h 514"/>
              <a:gd name="T2" fmla="*/ 2147483647 w 499"/>
              <a:gd name="T3" fmla="*/ 2147483647 h 514"/>
              <a:gd name="T4" fmla="*/ 2147483647 w 499"/>
              <a:gd name="T5" fmla="*/ 2147483647 h 514"/>
              <a:gd name="T6" fmla="*/ 0 w 499"/>
              <a:gd name="T7" fmla="*/ 2147483647 h 514"/>
              <a:gd name="T8" fmla="*/ 2147483647 w 499"/>
              <a:gd name="T9" fmla="*/ 0 h 5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9"/>
              <a:gd name="T16" fmla="*/ 0 h 514"/>
              <a:gd name="T17" fmla="*/ 499 w 499"/>
              <a:gd name="T18" fmla="*/ 514 h 5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9" h="514">
                <a:moveTo>
                  <a:pt x="499" y="318"/>
                </a:moveTo>
                <a:cubicBezTo>
                  <a:pt x="435" y="416"/>
                  <a:pt x="371" y="514"/>
                  <a:pt x="318" y="499"/>
                </a:cubicBezTo>
                <a:cubicBezTo>
                  <a:pt x="265" y="484"/>
                  <a:pt x="235" y="287"/>
                  <a:pt x="182" y="227"/>
                </a:cubicBezTo>
                <a:cubicBezTo>
                  <a:pt x="129" y="167"/>
                  <a:pt x="0" y="174"/>
                  <a:pt x="0" y="136"/>
                </a:cubicBezTo>
                <a:cubicBezTo>
                  <a:pt x="0" y="98"/>
                  <a:pt x="91" y="49"/>
                  <a:pt x="182" y="0"/>
                </a:cubicBezTo>
              </a:path>
            </a:pathLst>
          </a:custGeom>
          <a:noFill/>
          <a:ln w="28575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5310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57200" y="5084763"/>
            <a:ext cx="8229600" cy="1041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mtClean="0"/>
              <a:t>Proposition: Spatial Adjustments towards higher utility neighborhoods leads back to eqm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/>
      <p:bldP spid="55300" grpId="0" animBg="1"/>
      <p:bldP spid="55301" grpId="0" animBg="1"/>
      <p:bldP spid="55302" grpId="0" animBg="1"/>
      <p:bldP spid="55303" grpId="0" animBg="1"/>
      <p:bldP spid="55304" grpId="0" animBg="1"/>
      <p:bldP spid="55305" grpId="0" animBg="1"/>
      <p:bldP spid="55306" grpId="0" animBg="1"/>
      <p:bldP spid="55307" grpId="0" animBg="1"/>
      <p:bldP spid="55308" grpId="0" animBg="1"/>
      <p:bldP spid="55309" grpId="0" animBg="1"/>
      <p:bldP spid="5531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b="1" smtClean="0">
                <a:solidFill>
                  <a:srgbClr val="660033"/>
                </a:solidFill>
              </a:rPr>
              <a:t>Pareto-Ranking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3000" smtClean="0"/>
              <a:t>Consider a Spatial Equilibrium with M cities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3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3000" smtClean="0"/>
              <a:t>	</a:t>
            </a:r>
            <a:r>
              <a:rPr lang="es-ES" sz="2400" smtClean="0"/>
              <a:t>V(M)=</a:t>
            </a:r>
            <a:r>
              <a:rPr lang="es-ES" sz="3000" smtClean="0"/>
              <a:t> </a:t>
            </a:r>
            <a:r>
              <a:rPr lang="es-ES" sz="2400" smtClean="0"/>
              <a:t>- (</a:t>
            </a:r>
            <a:r>
              <a:rPr lang="es-ES" sz="2400" b="1" smtClean="0">
                <a:solidFill>
                  <a:srgbClr val="003300"/>
                </a:solidFill>
              </a:rPr>
              <a:t>resid. Cost</a:t>
            </a:r>
            <a:r>
              <a:rPr lang="es-ES" sz="2400" smtClean="0"/>
              <a:t> + </a:t>
            </a:r>
            <a:r>
              <a:rPr lang="es-ES" sz="2400" b="1" smtClean="0">
                <a:solidFill>
                  <a:srgbClr val="FF0066"/>
                </a:solidFill>
              </a:rPr>
              <a:t>intra-city cost</a:t>
            </a:r>
            <a:r>
              <a:rPr lang="es-ES" sz="2400" smtClean="0"/>
              <a:t> + </a:t>
            </a:r>
            <a:r>
              <a:rPr lang="es-ES" sz="2400" b="1" smtClean="0">
                <a:solidFill>
                  <a:srgbClr val="0000FF"/>
                </a:solidFill>
              </a:rPr>
              <a:t>inter-city cost</a:t>
            </a:r>
            <a:r>
              <a:rPr lang="es-ES" sz="2400" smtClean="0"/>
              <a:t>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400" smtClean="0"/>
              <a:t>			        decreases with M         increases with 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400" smtClean="0"/>
          </a:p>
          <a:p>
            <a:pPr eaLnBrk="1" hangingPunct="1">
              <a:lnSpc>
                <a:spcPct val="90000"/>
              </a:lnSpc>
            </a:pPr>
            <a:r>
              <a:rPr lang="es-ES" smtClean="0">
                <a:solidFill>
                  <a:srgbClr val="FF0000"/>
                </a:solidFill>
              </a:rPr>
              <a:t>V(M) decreases with M</a:t>
            </a:r>
          </a:p>
          <a:p>
            <a:pPr eaLnBrk="1" hangingPunct="1">
              <a:lnSpc>
                <a:spcPct val="90000"/>
              </a:lnSpc>
            </a:pPr>
            <a:endParaRPr lang="es-ES" smtClean="0"/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Proposition: </a:t>
            </a:r>
            <a:r>
              <a:rPr lang="es-ES" smtClean="0">
                <a:solidFill>
                  <a:srgbClr val="FF0000"/>
                </a:solidFill>
              </a:rPr>
              <a:t>M=1 is the “best” equilibrium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908050"/>
            <a:ext cx="6697663" cy="41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7216775" y="3663950"/>
            <a:ext cx="185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>
                <a:solidFill>
                  <a:srgbClr val="0000FF"/>
                </a:solidFill>
              </a:rPr>
              <a:t>Equilibrium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148263" y="981075"/>
            <a:ext cx="160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>
                <a:solidFill>
                  <a:srgbClr val="FF0000"/>
                </a:solidFill>
              </a:rPr>
              <a:t>First-Best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88069" name="Rectangle 2"/>
          <p:cNvSpPr>
            <a:spLocks noChangeArrowheads="1"/>
          </p:cNvSpPr>
          <p:nvPr/>
        </p:nvSpPr>
        <p:spPr bwMode="auto">
          <a:xfrm>
            <a:off x="0" y="260350"/>
            <a:ext cx="4475163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" sz="4400" b="1">
                <a:solidFill>
                  <a:srgbClr val="660033"/>
                </a:solidFill>
              </a:rPr>
              <a:t>Social Optimum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b="1" smtClean="0">
                <a:solidFill>
                  <a:srgbClr val="660033"/>
                </a:solidFill>
              </a:rPr>
              <a:t>Social Optimum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In the decentralized equilibrium,</a:t>
            </a:r>
          </a:p>
          <a:p>
            <a:pPr eaLnBrk="1" hangingPunct="1">
              <a:buFontTx/>
              <a:buNone/>
            </a:pPr>
            <a:r>
              <a:rPr lang="es-ES" smtClean="0"/>
              <a:t>	agents do not internalize the other agents’ interaction cost</a:t>
            </a:r>
          </a:p>
          <a:p>
            <a:pPr algn="r" eaLnBrk="1" hangingPunct="1">
              <a:buFontTx/>
              <a:buNone/>
            </a:pPr>
            <a:r>
              <a:rPr lang="es-ES" smtClean="0"/>
              <a:t>	</a:t>
            </a:r>
            <a:r>
              <a:rPr lang="es-ES" sz="2400" smtClean="0"/>
              <a:t>[see Tabuchi (1986), Fujita-Thisse(2002)]</a:t>
            </a:r>
          </a:p>
          <a:p>
            <a:pPr algn="r" eaLnBrk="1" hangingPunct="1">
              <a:buFontTx/>
              <a:buNone/>
            </a:pPr>
            <a:endParaRPr lang="es-ES" sz="2400" smtClean="0"/>
          </a:p>
          <a:p>
            <a:pPr eaLnBrk="1" hangingPunct="1"/>
            <a:r>
              <a:rPr lang="es-ES" smtClean="0"/>
              <a:t>The Spatial Planner will build a city that is </a:t>
            </a:r>
            <a:r>
              <a:rPr lang="es-ES" b="1" smtClean="0">
                <a:solidFill>
                  <a:srgbClr val="FF0000"/>
                </a:solidFill>
              </a:rPr>
              <a:t>more concentrated</a:t>
            </a:r>
            <a:r>
              <a:rPr lang="es-ES" smtClean="0"/>
              <a:t> than the equilibrium allocation</a:t>
            </a:r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3375"/>
            <a:ext cx="2376488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sz="4000" b="1" smtClean="0">
                <a:solidFill>
                  <a:srgbClr val="660033"/>
                </a:solidFill>
              </a:rPr>
              <a:t>Localized Interactions (x-n,x+n)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429000"/>
            <a:ext cx="8507413" cy="29130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000" smtClean="0"/>
              <a:t>Consider an agent in location x moving to the right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smtClean="0"/>
              <a:t>		- faces a higher residence cost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smtClean="0"/>
              <a:t>		- gets closer to people at his right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smtClean="0"/>
              <a:t>		- further away from people at his left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smtClean="0"/>
              <a:t>		- gets access to “new” agents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smtClean="0"/>
              <a:t>		- looses access to some agents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539750" y="2852738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65" name="Freeform 5"/>
          <p:cNvSpPr>
            <a:spLocks/>
          </p:cNvSpPr>
          <p:nvPr/>
        </p:nvSpPr>
        <p:spPr bwMode="auto">
          <a:xfrm>
            <a:off x="1908175" y="1341438"/>
            <a:ext cx="6156325" cy="1295400"/>
          </a:xfrm>
          <a:custGeom>
            <a:avLst/>
            <a:gdLst>
              <a:gd name="T0" fmla="*/ 0 w 3878"/>
              <a:gd name="T1" fmla="*/ 2147483647 h 816"/>
              <a:gd name="T2" fmla="*/ 2147483647 w 3878"/>
              <a:gd name="T3" fmla="*/ 2147483647 h 816"/>
              <a:gd name="T4" fmla="*/ 2147483647 w 3878"/>
              <a:gd name="T5" fmla="*/ 2147483647 h 816"/>
              <a:gd name="T6" fmla="*/ 2147483647 w 3878"/>
              <a:gd name="T7" fmla="*/ 2147483647 h 816"/>
              <a:gd name="T8" fmla="*/ 2147483647 w 3878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78"/>
              <a:gd name="T16" fmla="*/ 0 h 816"/>
              <a:gd name="T17" fmla="*/ 3878 w 3878"/>
              <a:gd name="T18" fmla="*/ 816 h 8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78" h="816">
                <a:moveTo>
                  <a:pt x="0" y="816"/>
                </a:moveTo>
                <a:cubicBezTo>
                  <a:pt x="370" y="683"/>
                  <a:pt x="740" y="551"/>
                  <a:pt x="1088" y="453"/>
                </a:cubicBezTo>
                <a:cubicBezTo>
                  <a:pt x="1436" y="355"/>
                  <a:pt x="1670" y="294"/>
                  <a:pt x="2086" y="226"/>
                </a:cubicBezTo>
                <a:cubicBezTo>
                  <a:pt x="2502" y="158"/>
                  <a:pt x="3288" y="83"/>
                  <a:pt x="3583" y="45"/>
                </a:cubicBezTo>
                <a:cubicBezTo>
                  <a:pt x="3878" y="7"/>
                  <a:pt x="3866" y="3"/>
                  <a:pt x="385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8151813" y="1073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8101013" y="1052513"/>
          <a:ext cx="792162" cy="487362"/>
        </p:xfrm>
        <a:graphic>
          <a:graphicData uri="http://schemas.openxmlformats.org/presentationml/2006/ole">
            <p:oleObj spid="_x0000_s6146" name="Equation" r:id="rId3" imgW="330120" imgH="203040" progId="">
              <p:embed/>
            </p:oleObj>
          </a:graphicData>
        </a:graphic>
      </p:graphicFrame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3995738" y="28527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x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932363" y="2924175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X+n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132138" y="2924175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X-n</a:t>
            </a:r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4211638" y="191611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5219700" y="170021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3348038" y="21336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3492500" y="21336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>
            <a:off x="3708400" y="20605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>
            <a:off x="3924300" y="19891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4500563" y="184467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4787900" y="1773238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5003800" y="170021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6" name="Line 26"/>
          <p:cNvSpPr>
            <a:spLocks noChangeShapeType="1"/>
          </p:cNvSpPr>
          <p:nvPr/>
        </p:nvSpPr>
        <p:spPr bwMode="auto">
          <a:xfrm>
            <a:off x="4211638" y="2997200"/>
            <a:ext cx="2159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7" name="Line 27"/>
          <p:cNvSpPr>
            <a:spLocks noChangeShapeType="1"/>
          </p:cNvSpPr>
          <p:nvPr/>
        </p:nvSpPr>
        <p:spPr bwMode="auto">
          <a:xfrm>
            <a:off x="5435600" y="170021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 flipV="1">
            <a:off x="5219700" y="1989138"/>
            <a:ext cx="215900" cy="1444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0" name="Line 30"/>
          <p:cNvSpPr>
            <a:spLocks noChangeShapeType="1"/>
          </p:cNvSpPr>
          <p:nvPr/>
        </p:nvSpPr>
        <p:spPr bwMode="auto">
          <a:xfrm flipV="1">
            <a:off x="5219700" y="2349500"/>
            <a:ext cx="215900" cy="142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2" name="Line 32"/>
          <p:cNvSpPr>
            <a:spLocks noChangeShapeType="1"/>
          </p:cNvSpPr>
          <p:nvPr/>
        </p:nvSpPr>
        <p:spPr bwMode="auto">
          <a:xfrm flipV="1">
            <a:off x="3348038" y="2205038"/>
            <a:ext cx="144462" cy="1444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 flipV="1">
            <a:off x="3348038" y="2420938"/>
            <a:ext cx="144462" cy="1444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 flipV="1">
            <a:off x="3348038" y="2636838"/>
            <a:ext cx="144462" cy="1444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5" name="Line 35"/>
          <p:cNvSpPr>
            <a:spLocks noChangeShapeType="1"/>
          </p:cNvSpPr>
          <p:nvPr/>
        </p:nvSpPr>
        <p:spPr bwMode="auto">
          <a:xfrm flipV="1">
            <a:off x="5219700" y="1773238"/>
            <a:ext cx="215900" cy="142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 flipV="1">
            <a:off x="5219700" y="2708275"/>
            <a:ext cx="215900" cy="73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0964" grpId="0" animBg="1"/>
      <p:bldP spid="40965" grpId="0" animBg="1"/>
      <p:bldP spid="40970" grpId="0"/>
      <p:bldP spid="40971" grpId="0"/>
      <p:bldP spid="40972" grpId="0" animBg="1"/>
      <p:bldP spid="40978" grpId="0" animBg="1"/>
      <p:bldP spid="40979" grpId="0" animBg="1"/>
      <p:bldP spid="40980" grpId="0" animBg="1"/>
      <p:bldP spid="40981" grpId="0" animBg="1"/>
      <p:bldP spid="40982" grpId="0" animBg="1"/>
      <p:bldP spid="40983" grpId="0" animBg="1"/>
      <p:bldP spid="40984" grpId="0" animBg="1"/>
      <p:bldP spid="40985" grpId="0" animBg="1"/>
      <p:bldP spid="40986" grpId="0" animBg="1"/>
      <p:bldP spid="40987" grpId="0" animBg="1"/>
      <p:bldP spid="40989" grpId="0" animBg="1"/>
      <p:bldP spid="40990" grpId="0" animBg="1"/>
      <p:bldP spid="40992" grpId="0" animBg="1"/>
      <p:bldP spid="40993" grpId="0" animBg="1"/>
      <p:bldP spid="40994" grpId="0" animBg="1"/>
      <p:bldP spid="40995" grpId="0" animBg="1"/>
      <p:bldP spid="4099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hangingPunct="1"/>
            <a:r>
              <a:rPr lang="es-ES" sz="3600" b="1" smtClean="0">
                <a:solidFill>
                  <a:srgbClr val="660033"/>
                </a:solidFill>
              </a:rPr>
              <a:t>Local vs Global Spatial Interactions</a:t>
            </a:r>
          </a:p>
        </p:txBody>
      </p:sp>
      <p:graphicFrame>
        <p:nvGraphicFramePr>
          <p:cNvPr id="43026" name="Object 18"/>
          <p:cNvGraphicFramePr>
            <a:graphicFrameLocks noChangeAspect="1"/>
          </p:cNvGraphicFramePr>
          <p:nvPr>
            <p:ph sz="quarter" idx="1"/>
          </p:nvPr>
        </p:nvGraphicFramePr>
        <p:xfrm>
          <a:off x="3276600" y="1955800"/>
          <a:ext cx="1079500" cy="503238"/>
        </p:xfrm>
        <a:graphic>
          <a:graphicData uri="http://schemas.openxmlformats.org/presentationml/2006/ole">
            <p:oleObj spid="_x0000_s7170" name="Equation" r:id="rId3" imgW="545760" imgH="253800" progId="">
              <p:embed/>
            </p:oleObj>
          </a:graphicData>
        </a:graphic>
      </p:graphicFrame>
      <p:graphicFrame>
        <p:nvGraphicFramePr>
          <p:cNvPr id="43038" name="Object 30"/>
          <p:cNvGraphicFramePr>
            <a:graphicFrameLocks noChangeAspect="1"/>
          </p:cNvGraphicFramePr>
          <p:nvPr>
            <p:ph sz="quarter" idx="2"/>
          </p:nvPr>
        </p:nvGraphicFramePr>
        <p:xfrm>
          <a:off x="7092950" y="1989138"/>
          <a:ext cx="985838" cy="458787"/>
        </p:xfrm>
        <a:graphic>
          <a:graphicData uri="http://schemas.openxmlformats.org/presentationml/2006/ole">
            <p:oleObj spid="_x0000_s7171" name="Equation" r:id="rId4" imgW="545760" imgH="253800" progId="">
              <p:embed/>
            </p:oleObj>
          </a:graphicData>
        </a:graphic>
      </p:graphicFrame>
      <p:graphicFrame>
        <p:nvGraphicFramePr>
          <p:cNvPr id="43040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5364163" y="1985963"/>
          <a:ext cx="863600" cy="401637"/>
        </p:xfrm>
        <a:graphic>
          <a:graphicData uri="http://schemas.openxmlformats.org/presentationml/2006/ole">
            <p:oleObj spid="_x0000_s7172" name="Equation" r:id="rId5" imgW="545760" imgH="253800" progId="">
              <p:embed/>
            </p:oleObj>
          </a:graphicData>
        </a:graphic>
      </p:graphicFrame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827088" y="2997200"/>
            <a:ext cx="129698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755650" y="4221163"/>
            <a:ext cx="12239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03213" y="2800350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solidFill>
                  <a:srgbClr val="0000FF"/>
                </a:solidFill>
              </a:rPr>
              <a:t>Global Inter</a:t>
            </a:r>
            <a:r>
              <a:rPr lang="es-ES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250825" y="4941888"/>
            <a:ext cx="1403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solidFill>
                  <a:srgbClr val="FF0000"/>
                </a:solidFill>
              </a:rPr>
              <a:t>Local Inter.</a:t>
            </a: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627313" y="3141663"/>
            <a:ext cx="5976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2555875" y="5445125"/>
            <a:ext cx="5976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5200650" y="6113463"/>
            <a:ext cx="2647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solidFill>
                  <a:srgbClr val="FF0000"/>
                </a:solidFill>
              </a:rPr>
              <a:t>Multiple Spatial Scales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5292725" y="3644900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solidFill>
                  <a:srgbClr val="0000FF"/>
                </a:solidFill>
              </a:rPr>
              <a:t>Single Spatial Scale</a:t>
            </a:r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2987675" y="2324100"/>
            <a:ext cx="1368425" cy="817563"/>
          </a:xfrm>
          <a:custGeom>
            <a:avLst/>
            <a:gdLst>
              <a:gd name="T0" fmla="*/ 0 w 862"/>
              <a:gd name="T1" fmla="*/ 2147483647 h 515"/>
              <a:gd name="T2" fmla="*/ 2147483647 w 862"/>
              <a:gd name="T3" fmla="*/ 2147483647 h 515"/>
              <a:gd name="T4" fmla="*/ 2147483647 w 862"/>
              <a:gd name="T5" fmla="*/ 2147483647 h 515"/>
              <a:gd name="T6" fmla="*/ 2147483647 w 862"/>
              <a:gd name="T7" fmla="*/ 2147483647 h 515"/>
              <a:gd name="T8" fmla="*/ 0 60000 65536"/>
              <a:gd name="T9" fmla="*/ 0 60000 65536"/>
              <a:gd name="T10" fmla="*/ 0 60000 65536"/>
              <a:gd name="T11" fmla="*/ 0 60000 65536"/>
              <a:gd name="T12" fmla="*/ 0 w 862"/>
              <a:gd name="T13" fmla="*/ 0 h 515"/>
              <a:gd name="T14" fmla="*/ 862 w 862"/>
              <a:gd name="T15" fmla="*/ 515 h 5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2" h="515">
                <a:moveTo>
                  <a:pt x="0" y="515"/>
                </a:moveTo>
                <a:cubicBezTo>
                  <a:pt x="72" y="371"/>
                  <a:pt x="144" y="228"/>
                  <a:pt x="227" y="152"/>
                </a:cubicBezTo>
                <a:cubicBezTo>
                  <a:pt x="310" y="76"/>
                  <a:pt x="393" y="0"/>
                  <a:pt x="499" y="61"/>
                </a:cubicBezTo>
                <a:cubicBezTo>
                  <a:pt x="605" y="122"/>
                  <a:pt x="733" y="318"/>
                  <a:pt x="862" y="515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5003800" y="2276475"/>
            <a:ext cx="1368425" cy="817563"/>
          </a:xfrm>
          <a:custGeom>
            <a:avLst/>
            <a:gdLst>
              <a:gd name="T0" fmla="*/ 0 w 862"/>
              <a:gd name="T1" fmla="*/ 2147483647 h 515"/>
              <a:gd name="T2" fmla="*/ 2147483647 w 862"/>
              <a:gd name="T3" fmla="*/ 2147483647 h 515"/>
              <a:gd name="T4" fmla="*/ 2147483647 w 862"/>
              <a:gd name="T5" fmla="*/ 2147483647 h 515"/>
              <a:gd name="T6" fmla="*/ 2147483647 w 862"/>
              <a:gd name="T7" fmla="*/ 2147483647 h 515"/>
              <a:gd name="T8" fmla="*/ 0 60000 65536"/>
              <a:gd name="T9" fmla="*/ 0 60000 65536"/>
              <a:gd name="T10" fmla="*/ 0 60000 65536"/>
              <a:gd name="T11" fmla="*/ 0 60000 65536"/>
              <a:gd name="T12" fmla="*/ 0 w 862"/>
              <a:gd name="T13" fmla="*/ 0 h 515"/>
              <a:gd name="T14" fmla="*/ 862 w 862"/>
              <a:gd name="T15" fmla="*/ 515 h 5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2" h="515">
                <a:moveTo>
                  <a:pt x="0" y="515"/>
                </a:moveTo>
                <a:cubicBezTo>
                  <a:pt x="72" y="371"/>
                  <a:pt x="144" y="228"/>
                  <a:pt x="227" y="152"/>
                </a:cubicBezTo>
                <a:cubicBezTo>
                  <a:pt x="310" y="76"/>
                  <a:pt x="393" y="0"/>
                  <a:pt x="499" y="61"/>
                </a:cubicBezTo>
                <a:cubicBezTo>
                  <a:pt x="605" y="122"/>
                  <a:pt x="733" y="318"/>
                  <a:pt x="862" y="515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6877050" y="2276475"/>
            <a:ext cx="1368425" cy="817563"/>
          </a:xfrm>
          <a:custGeom>
            <a:avLst/>
            <a:gdLst>
              <a:gd name="T0" fmla="*/ 0 w 862"/>
              <a:gd name="T1" fmla="*/ 2147483647 h 515"/>
              <a:gd name="T2" fmla="*/ 2147483647 w 862"/>
              <a:gd name="T3" fmla="*/ 2147483647 h 515"/>
              <a:gd name="T4" fmla="*/ 2147483647 w 862"/>
              <a:gd name="T5" fmla="*/ 2147483647 h 515"/>
              <a:gd name="T6" fmla="*/ 2147483647 w 862"/>
              <a:gd name="T7" fmla="*/ 2147483647 h 515"/>
              <a:gd name="T8" fmla="*/ 0 60000 65536"/>
              <a:gd name="T9" fmla="*/ 0 60000 65536"/>
              <a:gd name="T10" fmla="*/ 0 60000 65536"/>
              <a:gd name="T11" fmla="*/ 0 60000 65536"/>
              <a:gd name="T12" fmla="*/ 0 w 862"/>
              <a:gd name="T13" fmla="*/ 0 h 515"/>
              <a:gd name="T14" fmla="*/ 862 w 862"/>
              <a:gd name="T15" fmla="*/ 515 h 5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2" h="515">
                <a:moveTo>
                  <a:pt x="0" y="515"/>
                </a:moveTo>
                <a:cubicBezTo>
                  <a:pt x="72" y="371"/>
                  <a:pt x="144" y="228"/>
                  <a:pt x="227" y="152"/>
                </a:cubicBezTo>
                <a:cubicBezTo>
                  <a:pt x="310" y="76"/>
                  <a:pt x="393" y="0"/>
                  <a:pt x="499" y="61"/>
                </a:cubicBezTo>
                <a:cubicBezTo>
                  <a:pt x="605" y="122"/>
                  <a:pt x="733" y="318"/>
                  <a:pt x="862" y="515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3042" name="Freeform 34"/>
          <p:cNvSpPr>
            <a:spLocks/>
          </p:cNvSpPr>
          <p:nvPr/>
        </p:nvSpPr>
        <p:spPr bwMode="auto">
          <a:xfrm>
            <a:off x="2771775" y="4797425"/>
            <a:ext cx="2087563" cy="647700"/>
          </a:xfrm>
          <a:custGeom>
            <a:avLst/>
            <a:gdLst>
              <a:gd name="T0" fmla="*/ 0 w 1315"/>
              <a:gd name="T1" fmla="*/ 2147483647 h 408"/>
              <a:gd name="T2" fmla="*/ 2147483647 w 1315"/>
              <a:gd name="T3" fmla="*/ 0 h 408"/>
              <a:gd name="T4" fmla="*/ 2147483647 w 1315"/>
              <a:gd name="T5" fmla="*/ 2147483647 h 408"/>
              <a:gd name="T6" fmla="*/ 0 60000 65536"/>
              <a:gd name="T7" fmla="*/ 0 60000 65536"/>
              <a:gd name="T8" fmla="*/ 0 60000 65536"/>
              <a:gd name="T9" fmla="*/ 0 w 1315"/>
              <a:gd name="T10" fmla="*/ 0 h 408"/>
              <a:gd name="T11" fmla="*/ 1315 w 1315"/>
              <a:gd name="T12" fmla="*/ 408 h 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15" h="408">
                <a:moveTo>
                  <a:pt x="0" y="408"/>
                </a:moveTo>
                <a:cubicBezTo>
                  <a:pt x="208" y="204"/>
                  <a:pt x="416" y="0"/>
                  <a:pt x="635" y="0"/>
                </a:cubicBezTo>
                <a:cubicBezTo>
                  <a:pt x="854" y="0"/>
                  <a:pt x="1084" y="204"/>
                  <a:pt x="1315" y="40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3043" name="Freeform 35"/>
          <p:cNvSpPr>
            <a:spLocks/>
          </p:cNvSpPr>
          <p:nvPr/>
        </p:nvSpPr>
        <p:spPr bwMode="auto">
          <a:xfrm>
            <a:off x="5292725" y="5084763"/>
            <a:ext cx="719138" cy="360362"/>
          </a:xfrm>
          <a:custGeom>
            <a:avLst/>
            <a:gdLst>
              <a:gd name="T0" fmla="*/ 0 w 453"/>
              <a:gd name="T1" fmla="*/ 2147483647 h 227"/>
              <a:gd name="T2" fmla="*/ 2147483647 w 453"/>
              <a:gd name="T3" fmla="*/ 0 h 227"/>
              <a:gd name="T4" fmla="*/ 2147483647 w 453"/>
              <a:gd name="T5" fmla="*/ 2147483647 h 227"/>
              <a:gd name="T6" fmla="*/ 0 60000 65536"/>
              <a:gd name="T7" fmla="*/ 0 60000 65536"/>
              <a:gd name="T8" fmla="*/ 0 60000 65536"/>
              <a:gd name="T9" fmla="*/ 0 w 453"/>
              <a:gd name="T10" fmla="*/ 0 h 227"/>
              <a:gd name="T11" fmla="*/ 453 w 453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3" h="227">
                <a:moveTo>
                  <a:pt x="0" y="227"/>
                </a:moveTo>
                <a:cubicBezTo>
                  <a:pt x="75" y="113"/>
                  <a:pt x="151" y="0"/>
                  <a:pt x="226" y="0"/>
                </a:cubicBezTo>
                <a:cubicBezTo>
                  <a:pt x="301" y="0"/>
                  <a:pt x="377" y="113"/>
                  <a:pt x="453" y="22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3044" name="Freeform 36"/>
          <p:cNvSpPr>
            <a:spLocks/>
          </p:cNvSpPr>
          <p:nvPr/>
        </p:nvSpPr>
        <p:spPr bwMode="auto">
          <a:xfrm>
            <a:off x="6588125" y="4941888"/>
            <a:ext cx="1079500" cy="503237"/>
          </a:xfrm>
          <a:custGeom>
            <a:avLst/>
            <a:gdLst>
              <a:gd name="T0" fmla="*/ 0 w 680"/>
              <a:gd name="T1" fmla="*/ 2147483647 h 317"/>
              <a:gd name="T2" fmla="*/ 2147483647 w 680"/>
              <a:gd name="T3" fmla="*/ 0 h 317"/>
              <a:gd name="T4" fmla="*/ 2147483647 w 680"/>
              <a:gd name="T5" fmla="*/ 2147483647 h 317"/>
              <a:gd name="T6" fmla="*/ 0 60000 65536"/>
              <a:gd name="T7" fmla="*/ 0 60000 65536"/>
              <a:gd name="T8" fmla="*/ 0 60000 65536"/>
              <a:gd name="T9" fmla="*/ 0 w 680"/>
              <a:gd name="T10" fmla="*/ 0 h 317"/>
              <a:gd name="T11" fmla="*/ 680 w 680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0" h="317">
                <a:moveTo>
                  <a:pt x="0" y="317"/>
                </a:moveTo>
                <a:cubicBezTo>
                  <a:pt x="102" y="158"/>
                  <a:pt x="205" y="0"/>
                  <a:pt x="318" y="0"/>
                </a:cubicBezTo>
                <a:cubicBezTo>
                  <a:pt x="431" y="0"/>
                  <a:pt x="555" y="158"/>
                  <a:pt x="680" y="31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43047" name="Object 39"/>
          <p:cNvGraphicFramePr>
            <a:graphicFrameLocks noChangeAspect="1"/>
          </p:cNvGraphicFramePr>
          <p:nvPr>
            <p:ph sz="quarter" idx="4"/>
          </p:nvPr>
        </p:nvGraphicFramePr>
        <p:xfrm>
          <a:off x="3203575" y="4365625"/>
          <a:ext cx="1223963" cy="484188"/>
        </p:xfrm>
        <a:graphic>
          <a:graphicData uri="http://schemas.openxmlformats.org/presentationml/2006/ole">
            <p:oleObj spid="_x0000_s7173" name="Equation" r:id="rId6" imgW="545760" imgH="215640" progId="">
              <p:embed/>
            </p:oleObj>
          </a:graphicData>
        </a:graphic>
      </p:graphicFrame>
      <p:graphicFrame>
        <p:nvGraphicFramePr>
          <p:cNvPr id="43049" name="Object 41"/>
          <p:cNvGraphicFramePr>
            <a:graphicFrameLocks noChangeAspect="1"/>
          </p:cNvGraphicFramePr>
          <p:nvPr/>
        </p:nvGraphicFramePr>
        <p:xfrm>
          <a:off x="5003800" y="4581525"/>
          <a:ext cx="1252538" cy="484188"/>
        </p:xfrm>
        <a:graphic>
          <a:graphicData uri="http://schemas.openxmlformats.org/presentationml/2006/ole">
            <p:oleObj spid="_x0000_s7174" name="Equation" r:id="rId7" imgW="558720" imgH="215640" progId="">
              <p:embed/>
            </p:oleObj>
          </a:graphicData>
        </a:graphic>
      </p:graphicFrame>
      <p:graphicFrame>
        <p:nvGraphicFramePr>
          <p:cNvPr id="43050" name="Object 42"/>
          <p:cNvGraphicFramePr>
            <a:graphicFrameLocks noChangeAspect="1"/>
          </p:cNvGraphicFramePr>
          <p:nvPr/>
        </p:nvGraphicFramePr>
        <p:xfrm>
          <a:off x="6516688" y="4508500"/>
          <a:ext cx="1252537" cy="512763"/>
        </p:xfrm>
        <a:graphic>
          <a:graphicData uri="http://schemas.openxmlformats.org/presentationml/2006/ole">
            <p:oleObj spid="_x0000_s7175" name="Equation" r:id="rId8" imgW="558720" imgH="228600" progId="">
              <p:embed/>
            </p:oleObj>
          </a:graphicData>
        </a:graphic>
      </p:graphicFrame>
      <p:sp>
        <p:nvSpPr>
          <p:cNvPr id="43051" name="Line 43"/>
          <p:cNvSpPr>
            <a:spLocks noChangeShapeType="1"/>
          </p:cNvSpPr>
          <p:nvPr/>
        </p:nvSpPr>
        <p:spPr bwMode="auto">
          <a:xfrm>
            <a:off x="2771775" y="5589588"/>
            <a:ext cx="2087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52" name="Line 44"/>
          <p:cNvSpPr>
            <a:spLocks noChangeShapeType="1"/>
          </p:cNvSpPr>
          <p:nvPr/>
        </p:nvSpPr>
        <p:spPr bwMode="auto">
          <a:xfrm>
            <a:off x="5292725" y="55895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53" name="Line 45"/>
          <p:cNvSpPr>
            <a:spLocks noChangeShapeType="1"/>
          </p:cNvSpPr>
          <p:nvPr/>
        </p:nvSpPr>
        <p:spPr bwMode="auto">
          <a:xfrm>
            <a:off x="6588125" y="558958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54" name="Line 46"/>
          <p:cNvSpPr>
            <a:spLocks noChangeShapeType="1"/>
          </p:cNvSpPr>
          <p:nvPr/>
        </p:nvSpPr>
        <p:spPr bwMode="auto">
          <a:xfrm>
            <a:off x="2987675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55" name="Line 47"/>
          <p:cNvSpPr>
            <a:spLocks noChangeShapeType="1"/>
          </p:cNvSpPr>
          <p:nvPr/>
        </p:nvSpPr>
        <p:spPr bwMode="auto">
          <a:xfrm>
            <a:off x="6877050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56" name="Line 48"/>
          <p:cNvSpPr>
            <a:spLocks noChangeShapeType="1"/>
          </p:cNvSpPr>
          <p:nvPr/>
        </p:nvSpPr>
        <p:spPr bwMode="auto">
          <a:xfrm>
            <a:off x="5003800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  <p:bldP spid="43014" grpId="0" animBg="1"/>
      <p:bldP spid="43015" grpId="0"/>
      <p:bldP spid="43016" grpId="0"/>
      <p:bldP spid="43017" grpId="0" animBg="1"/>
      <p:bldP spid="43020" grpId="0" animBg="1"/>
      <p:bldP spid="43021" grpId="0"/>
      <p:bldP spid="43022" grpId="0"/>
      <p:bldP spid="43023" grpId="0" animBg="1"/>
      <p:bldP spid="43024" grpId="0" animBg="1"/>
      <p:bldP spid="43025" grpId="0" animBg="1"/>
      <p:bldP spid="43042" grpId="0" animBg="1"/>
      <p:bldP spid="43043" grpId="0" animBg="1"/>
      <p:bldP spid="43044" grpId="0" animBg="1"/>
      <p:bldP spid="43051" grpId="0" animBg="1"/>
      <p:bldP spid="43052" grpId="0" animBg="1"/>
      <p:bldP spid="43053" grpId="0" animBg="1"/>
      <p:bldP spid="43054" grpId="0" animBg="1"/>
      <p:bldP spid="43055" grpId="0" animBg="1"/>
      <p:bldP spid="4305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b="1" smtClean="0">
                <a:solidFill>
                  <a:srgbClr val="660033"/>
                </a:solidFill>
              </a:rPr>
              <a:t>Conclusion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err="1" smtClean="0"/>
              <a:t>Along</a:t>
            </a:r>
            <a:r>
              <a:rPr lang="es-ES" dirty="0" smtClean="0"/>
              <a:t> a </a:t>
            </a:r>
            <a:r>
              <a:rPr lang="es-ES" dirty="0" err="1" smtClean="0"/>
              <a:t>circle</a:t>
            </a:r>
            <a:r>
              <a:rPr lang="es-ES" dirty="0" smtClean="0"/>
              <a:t>, </a:t>
            </a:r>
            <a:r>
              <a:rPr lang="es-ES" dirty="0" err="1" smtClean="0"/>
              <a:t>multiple</a:t>
            </a:r>
            <a:r>
              <a:rPr lang="es-ES" dirty="0" smtClean="0"/>
              <a:t> </a:t>
            </a:r>
            <a:r>
              <a:rPr lang="es-ES" dirty="0" err="1" smtClean="0"/>
              <a:t>cities</a:t>
            </a:r>
            <a:r>
              <a:rPr lang="es-ES" dirty="0" smtClean="0"/>
              <a:t> emerge</a:t>
            </a:r>
          </a:p>
          <a:p>
            <a:pPr eaLnBrk="1" hangingPunct="1">
              <a:defRPr/>
            </a:pPr>
            <a:r>
              <a:rPr lang="es-ES" dirty="0" err="1" smtClean="0"/>
              <a:t>Characterization</a:t>
            </a:r>
            <a:r>
              <a:rPr lang="es-ES" dirty="0" smtClean="0"/>
              <a:t>: </a:t>
            </a:r>
            <a:r>
              <a:rPr lang="es-ES" dirty="0" err="1" smtClean="0"/>
              <a:t>equal-size</a:t>
            </a:r>
            <a:r>
              <a:rPr lang="es-ES" dirty="0" smtClean="0"/>
              <a:t>, </a:t>
            </a:r>
          </a:p>
          <a:p>
            <a:pPr lvl="1" eaLnBrk="1" hangingPunct="1">
              <a:buFontTx/>
              <a:buNone/>
              <a:defRPr/>
            </a:pPr>
            <a:r>
              <a:rPr lang="es-ES" dirty="0" smtClean="0"/>
              <a:t>				        </a:t>
            </a:r>
            <a:r>
              <a:rPr lang="es-ES" sz="3200" dirty="0" err="1" smtClean="0"/>
              <a:t>evenly</a:t>
            </a:r>
            <a:r>
              <a:rPr lang="es-ES" sz="3200" dirty="0" smtClean="0"/>
              <a:t> </a:t>
            </a:r>
            <a:r>
              <a:rPr lang="es-ES" sz="3200" dirty="0" err="1" smtClean="0"/>
              <a:t>spaced</a:t>
            </a:r>
            <a:endParaRPr lang="es-ES" sz="3200" dirty="0" smtClean="0"/>
          </a:p>
          <a:p>
            <a:pPr eaLnBrk="1" hangingPunct="1">
              <a:defRPr/>
            </a:pP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Pareto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-ranking: 1-city &gt; 2-city &gt; 3-city &gt;…</a:t>
            </a:r>
          </a:p>
          <a:p>
            <a:pPr eaLnBrk="1" hangingPunct="1">
              <a:defRPr/>
            </a:pP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Robustness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wrt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small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initial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perturbations</a:t>
            </a:r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Local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Interactions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=&gt;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multiple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spatial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scales</a:t>
            </a:r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l" eaLnBrk="1" hangingPunct="1"/>
            <a:r>
              <a:rPr lang="es-ES" b="1" smtClean="0">
                <a:solidFill>
                  <a:srgbClr val="660033"/>
                </a:solidFill>
              </a:rPr>
              <a:t>Aim of the Paper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mtClean="0"/>
              <a:t>Social Interactions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400" smtClean="0"/>
              <a:t>		</a:t>
            </a:r>
            <a:r>
              <a:rPr lang="es-ES" sz="2800" smtClean="0"/>
              <a:t>Desire of face-to-face contacts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smtClean="0"/>
          </a:p>
          <a:p>
            <a:pPr eaLnBrk="1" hangingPunct="1">
              <a:lnSpc>
                <a:spcPct val="90000"/>
              </a:lnSpc>
            </a:pPr>
            <a:r>
              <a:rPr lang="es-ES" smtClean="0">
                <a:solidFill>
                  <a:srgbClr val="0000FF"/>
                </a:solidFill>
              </a:rPr>
              <a:t>Framework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smtClean="0"/>
              <a:t>	Communication Externality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400" smtClean="0"/>
          </a:p>
          <a:p>
            <a:pPr eaLnBrk="1" hangingPunct="1">
              <a:lnSpc>
                <a:spcPct val="90000"/>
              </a:lnSpc>
            </a:pPr>
            <a:r>
              <a:rPr lang="es-ES" smtClean="0">
                <a:solidFill>
                  <a:srgbClr val="0000FF"/>
                </a:solidFill>
              </a:rPr>
              <a:t>Issues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smtClean="0"/>
              <a:t>		Emergence of </a:t>
            </a:r>
            <a:r>
              <a:rPr lang="es-ES" sz="2800" smtClean="0">
                <a:solidFill>
                  <a:srgbClr val="FF0000"/>
                </a:solidFill>
              </a:rPr>
              <a:t>Multiple Cities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smtClean="0"/>
              <a:t>		</a:t>
            </a:r>
            <a:r>
              <a:rPr lang="es-ES" sz="2800" smtClean="0">
                <a:solidFill>
                  <a:srgbClr val="FF0000"/>
                </a:solidFill>
              </a:rPr>
              <a:t>Shape and Spacing</a:t>
            </a:r>
            <a:r>
              <a:rPr lang="es-ES" sz="2800" smtClean="0"/>
              <a:t> of Cities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smtClean="0"/>
              <a:t>		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5292725" y="3500438"/>
            <a:ext cx="647700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56325" y="3213100"/>
            <a:ext cx="2679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/>
              <a:t>Market for 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15300" cy="796925"/>
          </a:xfrm>
        </p:spPr>
        <p:txBody>
          <a:bodyPr/>
          <a:lstStyle/>
          <a:p>
            <a:pPr algn="l" eaLnBrk="1" hangingPunct="1"/>
            <a:r>
              <a:rPr lang="es-ES" b="1" smtClean="0">
                <a:solidFill>
                  <a:srgbClr val="660033"/>
                </a:solidFill>
              </a:rPr>
              <a:t>Related Literature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00125"/>
            <a:ext cx="8329613" cy="5715000"/>
          </a:xfrm>
        </p:spPr>
        <p:txBody>
          <a:bodyPr/>
          <a:lstStyle/>
          <a:p>
            <a:pPr eaLnBrk="1" hangingPunct="1"/>
            <a:r>
              <a:rPr lang="es-ES" smtClean="0"/>
              <a:t>Beckmann (</a:t>
            </a:r>
            <a:r>
              <a:rPr lang="es-ES" sz="2800" smtClean="0"/>
              <a:t>1976</a:t>
            </a:r>
            <a:r>
              <a:rPr lang="es-ES" smtClean="0"/>
              <a:t>), Fujita &amp; Thisse (</a:t>
            </a:r>
            <a:r>
              <a:rPr lang="es-ES" sz="2800" smtClean="0"/>
              <a:t>2002</a:t>
            </a:r>
            <a:r>
              <a:rPr lang="es-ES" smtClean="0"/>
              <a:t>)</a:t>
            </a:r>
          </a:p>
          <a:p>
            <a:pPr eaLnBrk="1" hangingPunct="1">
              <a:buFontTx/>
              <a:buNone/>
            </a:pPr>
            <a:r>
              <a:rPr lang="es-ES" smtClean="0"/>
              <a:t>		</a:t>
            </a:r>
            <a:r>
              <a:rPr lang="es-ES" sz="2400" smtClean="0"/>
              <a:t>“Implication of Social Contacts on Shape of Cities”</a:t>
            </a:r>
          </a:p>
          <a:p>
            <a:pPr eaLnBrk="1" hangingPunct="1"/>
            <a:r>
              <a:rPr lang="es-ES" smtClean="0"/>
              <a:t>Wang, Berliant, (</a:t>
            </a:r>
            <a:r>
              <a:rPr lang="es-ES" sz="2800" smtClean="0"/>
              <a:t>2006, </a:t>
            </a:r>
            <a:r>
              <a:rPr lang="es-ES" sz="2800" i="1" smtClean="0"/>
              <a:t>JET</a:t>
            </a:r>
            <a:r>
              <a:rPr lang="es-ES" smtClean="0"/>
              <a:t>)</a:t>
            </a:r>
          </a:p>
          <a:p>
            <a:pPr eaLnBrk="1" hangingPunct="1">
              <a:buFontTx/>
              <a:buNone/>
            </a:pPr>
            <a:r>
              <a:rPr lang="es-ES" smtClean="0"/>
              <a:t>		</a:t>
            </a:r>
            <a:r>
              <a:rPr lang="es-ES" sz="2400" smtClean="0"/>
              <a:t>“Only 1 Agglomeration in Equilibrium”</a:t>
            </a:r>
          </a:p>
          <a:p>
            <a:pPr eaLnBrk="1" hangingPunct="1"/>
            <a:r>
              <a:rPr lang="es-ES" smtClean="0"/>
              <a:t>Fujita &amp; Ogawa (</a:t>
            </a:r>
            <a:r>
              <a:rPr lang="es-ES" sz="2800" smtClean="0"/>
              <a:t>1980, 1982, </a:t>
            </a:r>
            <a:r>
              <a:rPr lang="es-ES" sz="2800" i="1" smtClean="0"/>
              <a:t>RSUE</a:t>
            </a:r>
            <a:r>
              <a:rPr lang="es-ES" smtClean="0"/>
              <a:t>)</a:t>
            </a:r>
          </a:p>
          <a:p>
            <a:pPr eaLnBrk="1" hangingPunct="1">
              <a:buFontTx/>
              <a:buNone/>
            </a:pPr>
            <a:r>
              <a:rPr lang="es-ES" smtClean="0"/>
              <a:t>		</a:t>
            </a:r>
            <a:r>
              <a:rPr lang="es-ES" sz="2400" smtClean="0"/>
              <a:t>“Multiple center configurations – Multiple Equilibria”</a:t>
            </a:r>
          </a:p>
          <a:p>
            <a:pPr eaLnBrk="1" hangingPunct="1"/>
            <a:r>
              <a:rPr lang="es-ES" smtClean="0"/>
              <a:t>Hesley &amp; Strange (</a:t>
            </a:r>
            <a:r>
              <a:rPr lang="es-ES" sz="2800" smtClean="0"/>
              <a:t>2007, </a:t>
            </a:r>
            <a:r>
              <a:rPr lang="es-ES" sz="2800" i="1" smtClean="0"/>
              <a:t>J.Econ.Geogr.</a:t>
            </a:r>
            <a:r>
              <a:rPr lang="es-ES" smtClean="0"/>
              <a:t>)</a:t>
            </a:r>
          </a:p>
          <a:p>
            <a:pPr eaLnBrk="1" hangingPunct="1">
              <a:buFontTx/>
              <a:buNone/>
            </a:pPr>
            <a:r>
              <a:rPr lang="es-ES" sz="2400" smtClean="0"/>
              <a:t>		“Endogenous Number of Social Contacts”</a:t>
            </a:r>
          </a:p>
          <a:p>
            <a:pPr eaLnBrk="1" hangingPunct="1"/>
            <a:r>
              <a:rPr lang="es-ES" smtClean="0"/>
              <a:t>Tabuchi (</a:t>
            </a:r>
            <a:r>
              <a:rPr lang="es-ES" sz="2800" smtClean="0"/>
              <a:t>1986, </a:t>
            </a:r>
            <a:r>
              <a:rPr lang="es-ES" sz="2800" i="1" smtClean="0"/>
              <a:t>RSUE</a:t>
            </a:r>
            <a:r>
              <a:rPr lang="es-ES" smtClean="0"/>
              <a:t>)</a:t>
            </a:r>
          </a:p>
          <a:p>
            <a:pPr eaLnBrk="1" hangingPunct="1">
              <a:buFontTx/>
              <a:buNone/>
            </a:pPr>
            <a:r>
              <a:rPr lang="es-ES" smtClean="0"/>
              <a:t>		</a:t>
            </a:r>
            <a:r>
              <a:rPr lang="es-ES" sz="2400" smtClean="0"/>
              <a:t>“First best city is more concentrated than the eqm”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b="1" smtClean="0">
                <a:solidFill>
                  <a:srgbClr val="660033"/>
                </a:solidFill>
              </a:rPr>
              <a:t>Plan of the Talk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err="1" smtClean="0"/>
              <a:t>Spatial</a:t>
            </a:r>
            <a:r>
              <a:rPr lang="es-ES" dirty="0" smtClean="0"/>
              <a:t> </a:t>
            </a:r>
            <a:r>
              <a:rPr lang="es-ES" dirty="0" err="1" smtClean="0"/>
              <a:t>Interaction</a:t>
            </a:r>
            <a:r>
              <a:rPr lang="es-ES" dirty="0" smtClean="0"/>
              <a:t> </a:t>
            </a:r>
            <a:r>
              <a:rPr lang="es-ES" dirty="0" err="1" smtClean="0"/>
              <a:t>Model</a:t>
            </a:r>
            <a:endParaRPr lang="es-ES" dirty="0" smtClean="0"/>
          </a:p>
          <a:p>
            <a:pPr eaLnBrk="1" hangingPunct="1">
              <a:defRPr/>
            </a:pPr>
            <a:r>
              <a:rPr lang="es-ES" dirty="0" err="1" smtClean="0"/>
              <a:t>Model</a:t>
            </a:r>
            <a:r>
              <a:rPr lang="es-ES" dirty="0" smtClean="0"/>
              <a:t> </a:t>
            </a:r>
            <a:r>
              <a:rPr lang="es-ES" dirty="0" err="1" smtClean="0"/>
              <a:t>along</a:t>
            </a:r>
            <a:r>
              <a:rPr lang="es-ES" dirty="0" smtClean="0"/>
              <a:t> a </a:t>
            </a:r>
            <a:r>
              <a:rPr lang="es-ES" dirty="0" err="1" smtClean="0"/>
              <a:t>Circle</a:t>
            </a:r>
            <a:endParaRPr lang="es-ES" dirty="0" smtClean="0"/>
          </a:p>
          <a:p>
            <a:pPr eaLnBrk="1" hangingPunct="1">
              <a:defRPr/>
            </a:pPr>
            <a:r>
              <a:rPr lang="es-ES" dirty="0" err="1" smtClean="0"/>
              <a:t>Spatial</a:t>
            </a:r>
            <a:r>
              <a:rPr lang="es-ES" dirty="0" smtClean="0"/>
              <a:t> </a:t>
            </a:r>
            <a:r>
              <a:rPr lang="es-ES" dirty="0" err="1" smtClean="0"/>
              <a:t>Equilibria</a:t>
            </a:r>
            <a:endParaRPr lang="es-ES" dirty="0" smtClean="0"/>
          </a:p>
          <a:p>
            <a:pPr eaLnBrk="1" hangingPunct="1">
              <a:defRPr/>
            </a:pPr>
            <a:r>
              <a:rPr lang="es-ES" dirty="0" err="1" smtClean="0"/>
              <a:t>Characterization</a:t>
            </a:r>
            <a:r>
              <a:rPr lang="es-ES" dirty="0" smtClean="0"/>
              <a:t> and </a:t>
            </a:r>
            <a:r>
              <a:rPr lang="es-ES" dirty="0" err="1" smtClean="0"/>
              <a:t>Pareto</a:t>
            </a:r>
            <a:r>
              <a:rPr lang="es-ES" dirty="0" smtClean="0"/>
              <a:t>-ranking</a:t>
            </a:r>
          </a:p>
          <a:p>
            <a:pPr eaLnBrk="1" hangingPunct="1">
              <a:defRPr/>
            </a:pP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First-best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Distribution</a:t>
            </a:r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Robustness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of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Equilibria</a:t>
            </a:r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Local vs. Global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Spatial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</a:rPr>
              <a:t>Interactions</a:t>
            </a:r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b="1" dirty="0" err="1" smtClean="0">
                <a:solidFill>
                  <a:srgbClr val="660033"/>
                </a:solidFill>
              </a:rPr>
              <a:t>Spatial</a:t>
            </a:r>
            <a:r>
              <a:rPr lang="es-ES" b="1" dirty="0" smtClean="0">
                <a:solidFill>
                  <a:srgbClr val="660033"/>
                </a:solidFill>
              </a:rPr>
              <a:t> </a:t>
            </a:r>
            <a:r>
              <a:rPr lang="es-ES" b="1" dirty="0" err="1" smtClean="0">
                <a:solidFill>
                  <a:srgbClr val="660033"/>
                </a:solidFill>
              </a:rPr>
              <a:t>Interaction</a:t>
            </a:r>
            <a:r>
              <a:rPr lang="es-ES" b="1" dirty="0" smtClean="0">
                <a:solidFill>
                  <a:srgbClr val="660033"/>
                </a:solidFill>
              </a:rPr>
              <a:t> </a:t>
            </a:r>
            <a:r>
              <a:rPr lang="es-ES" b="1" dirty="0" err="1" smtClean="0">
                <a:solidFill>
                  <a:srgbClr val="660033"/>
                </a:solidFill>
              </a:rPr>
              <a:t>Model</a:t>
            </a:r>
            <a:r>
              <a:rPr lang="es-ES" b="1" dirty="0" smtClean="0">
                <a:solidFill>
                  <a:srgbClr val="660033"/>
                </a:solidFill>
              </a:rPr>
              <a:t> </a:t>
            </a:r>
            <a:r>
              <a:rPr lang="es-ES" sz="1600" b="1" dirty="0" smtClean="0">
                <a:solidFill>
                  <a:srgbClr val="660033"/>
                </a:solidFill>
              </a:rPr>
              <a:t/>
            </a:r>
            <a:br>
              <a:rPr lang="es-ES" sz="1600" b="1" dirty="0" smtClean="0">
                <a:solidFill>
                  <a:srgbClr val="660033"/>
                </a:solidFill>
              </a:rPr>
            </a:br>
            <a:r>
              <a:rPr lang="es-ES" sz="1600" b="1" dirty="0" err="1" smtClean="0">
                <a:solidFill>
                  <a:srgbClr val="0000FF"/>
                </a:solidFill>
              </a:rPr>
              <a:t>Beckmann</a:t>
            </a:r>
            <a:r>
              <a:rPr lang="es-ES" sz="1600" b="1" dirty="0" smtClean="0">
                <a:solidFill>
                  <a:srgbClr val="0000FF"/>
                </a:solidFill>
              </a:rPr>
              <a:t> (1976), </a:t>
            </a:r>
            <a:r>
              <a:rPr lang="es-ES" sz="1600" b="1" dirty="0" err="1" smtClean="0">
                <a:solidFill>
                  <a:srgbClr val="0000FF"/>
                </a:solidFill>
              </a:rPr>
              <a:t>Fujita</a:t>
            </a:r>
            <a:r>
              <a:rPr lang="es-ES" sz="1600" b="1" dirty="0" smtClean="0">
                <a:solidFill>
                  <a:srgbClr val="0000FF"/>
                </a:solidFill>
              </a:rPr>
              <a:t> </a:t>
            </a:r>
            <a:r>
              <a:rPr lang="es-ES" sz="1600" b="1" dirty="0" smtClean="0">
                <a:solidFill>
                  <a:srgbClr val="0000FF"/>
                </a:solidFill>
              </a:rPr>
              <a:t>and </a:t>
            </a:r>
            <a:r>
              <a:rPr lang="es-ES" sz="1600" b="1" dirty="0" err="1" smtClean="0">
                <a:solidFill>
                  <a:srgbClr val="0000FF"/>
                </a:solidFill>
              </a:rPr>
              <a:t>Thisse</a:t>
            </a:r>
            <a:r>
              <a:rPr lang="es-ES" sz="1600" b="1" dirty="0" smtClean="0">
                <a:solidFill>
                  <a:srgbClr val="0000FF"/>
                </a:solidFill>
              </a:rPr>
              <a:t> (2002</a:t>
            </a:r>
            <a:r>
              <a:rPr lang="es-ES" sz="1600" b="1" dirty="0" smtClean="0">
                <a:solidFill>
                  <a:srgbClr val="0000FF"/>
                </a:solidFill>
              </a:rPr>
              <a:t>)</a:t>
            </a:r>
            <a:endParaRPr lang="es-ES" b="1" dirty="0" smtClean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716338"/>
            <a:ext cx="8291513" cy="2409825"/>
          </a:xfrm>
        </p:spPr>
        <p:txBody>
          <a:bodyPr/>
          <a:lstStyle/>
          <a:p>
            <a:pPr eaLnBrk="1" hangingPunct="1"/>
            <a:r>
              <a:rPr lang="es-ES" smtClean="0"/>
              <a:t>Each agent located in </a:t>
            </a:r>
            <a:r>
              <a:rPr lang="es-ES" smtClean="0">
                <a:solidFill>
                  <a:srgbClr val="FF0000"/>
                </a:solidFill>
              </a:rPr>
              <a:t>x</a:t>
            </a:r>
          </a:p>
          <a:p>
            <a:pPr lvl="1" eaLnBrk="1" hangingPunct="1"/>
            <a:r>
              <a:rPr lang="es-ES" smtClean="0"/>
              <a:t>Faces some residence cost</a:t>
            </a:r>
          </a:p>
          <a:p>
            <a:pPr lvl="1" eaLnBrk="1" hangingPunct="1"/>
            <a:r>
              <a:rPr lang="es-ES" smtClean="0"/>
              <a:t>Benefits from face-to-face contacts with others</a:t>
            </a:r>
          </a:p>
          <a:p>
            <a:pPr lvl="1" eaLnBrk="1" hangingPunct="1"/>
            <a:r>
              <a:rPr lang="es-ES" smtClean="0"/>
              <a:t>Faces some accessing cost</a:t>
            </a:r>
            <a:r>
              <a:rPr lang="es-ES" sz="2400" smtClean="0"/>
              <a:t> 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195513" y="3141663"/>
            <a:ext cx="5400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3132138" y="1604963"/>
            <a:ext cx="3600450" cy="1235075"/>
          </a:xfrm>
          <a:custGeom>
            <a:avLst/>
            <a:gdLst>
              <a:gd name="T0" fmla="*/ 0 w 2268"/>
              <a:gd name="T1" fmla="*/ 2147483647 h 778"/>
              <a:gd name="T2" fmla="*/ 2147483647 w 2268"/>
              <a:gd name="T3" fmla="*/ 2147483647 h 778"/>
              <a:gd name="T4" fmla="*/ 2147483647 w 2268"/>
              <a:gd name="T5" fmla="*/ 2147483647 h 778"/>
              <a:gd name="T6" fmla="*/ 2147483647 w 2268"/>
              <a:gd name="T7" fmla="*/ 2147483647 h 778"/>
              <a:gd name="T8" fmla="*/ 2147483647 w 2268"/>
              <a:gd name="T9" fmla="*/ 2147483647 h 778"/>
              <a:gd name="T10" fmla="*/ 2147483647 w 2268"/>
              <a:gd name="T11" fmla="*/ 2147483647 h 778"/>
              <a:gd name="T12" fmla="*/ 2147483647 w 2268"/>
              <a:gd name="T13" fmla="*/ 2147483647 h 7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8"/>
              <a:gd name="T22" fmla="*/ 0 h 778"/>
              <a:gd name="T23" fmla="*/ 2268 w 2268"/>
              <a:gd name="T24" fmla="*/ 778 h 7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8" h="778">
                <a:moveTo>
                  <a:pt x="0" y="695"/>
                </a:moveTo>
                <a:cubicBezTo>
                  <a:pt x="140" y="680"/>
                  <a:pt x="280" y="665"/>
                  <a:pt x="408" y="605"/>
                </a:cubicBezTo>
                <a:cubicBezTo>
                  <a:pt x="536" y="545"/>
                  <a:pt x="658" y="333"/>
                  <a:pt x="771" y="333"/>
                </a:cubicBezTo>
                <a:cubicBezTo>
                  <a:pt x="884" y="333"/>
                  <a:pt x="960" y="658"/>
                  <a:pt x="1088" y="605"/>
                </a:cubicBezTo>
                <a:cubicBezTo>
                  <a:pt x="1216" y="552"/>
                  <a:pt x="1391" y="0"/>
                  <a:pt x="1542" y="15"/>
                </a:cubicBezTo>
                <a:cubicBezTo>
                  <a:pt x="1693" y="30"/>
                  <a:pt x="1875" y="612"/>
                  <a:pt x="1996" y="695"/>
                </a:cubicBezTo>
                <a:cubicBezTo>
                  <a:pt x="2117" y="778"/>
                  <a:pt x="2192" y="646"/>
                  <a:pt x="2268" y="51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3132138" y="270827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732588" y="24209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Text Box 11"/>
          <p:cNvSpPr txBox="1">
            <a:spLocks noChangeArrowheads="1"/>
          </p:cNvSpPr>
          <p:nvPr/>
        </p:nvSpPr>
        <p:spPr bwMode="auto">
          <a:xfrm>
            <a:off x="5919788" y="15763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4572000" y="23495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9" name="Freeform 21"/>
          <p:cNvSpPr>
            <a:spLocks/>
          </p:cNvSpPr>
          <p:nvPr/>
        </p:nvSpPr>
        <p:spPr bwMode="auto">
          <a:xfrm>
            <a:off x="4572000" y="3213100"/>
            <a:ext cx="2016125" cy="287338"/>
          </a:xfrm>
          <a:custGeom>
            <a:avLst/>
            <a:gdLst>
              <a:gd name="T0" fmla="*/ 0 w 1270"/>
              <a:gd name="T1" fmla="*/ 0 h 181"/>
              <a:gd name="T2" fmla="*/ 2147483647 w 1270"/>
              <a:gd name="T3" fmla="*/ 2147483647 h 181"/>
              <a:gd name="T4" fmla="*/ 2147483647 w 1270"/>
              <a:gd name="T5" fmla="*/ 0 h 181"/>
              <a:gd name="T6" fmla="*/ 0 60000 65536"/>
              <a:gd name="T7" fmla="*/ 0 60000 65536"/>
              <a:gd name="T8" fmla="*/ 0 60000 65536"/>
              <a:gd name="T9" fmla="*/ 0 w 1270"/>
              <a:gd name="T10" fmla="*/ 0 h 181"/>
              <a:gd name="T11" fmla="*/ 1270 w 1270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0" h="181">
                <a:moveTo>
                  <a:pt x="0" y="0"/>
                </a:moveTo>
                <a:cubicBezTo>
                  <a:pt x="211" y="90"/>
                  <a:pt x="423" y="181"/>
                  <a:pt x="635" y="181"/>
                </a:cubicBezTo>
                <a:cubicBezTo>
                  <a:pt x="847" y="181"/>
                  <a:pt x="1157" y="30"/>
                  <a:pt x="127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90" name="Freeform 22"/>
          <p:cNvSpPr>
            <a:spLocks/>
          </p:cNvSpPr>
          <p:nvPr/>
        </p:nvSpPr>
        <p:spPr bwMode="auto">
          <a:xfrm>
            <a:off x="4572000" y="3213100"/>
            <a:ext cx="1295400" cy="144463"/>
          </a:xfrm>
          <a:custGeom>
            <a:avLst/>
            <a:gdLst>
              <a:gd name="T0" fmla="*/ 0 w 816"/>
              <a:gd name="T1" fmla="*/ 0 h 91"/>
              <a:gd name="T2" fmla="*/ 2147483647 w 816"/>
              <a:gd name="T3" fmla="*/ 2147483647 h 91"/>
              <a:gd name="T4" fmla="*/ 2147483647 w 816"/>
              <a:gd name="T5" fmla="*/ 0 h 91"/>
              <a:gd name="T6" fmla="*/ 0 60000 65536"/>
              <a:gd name="T7" fmla="*/ 0 60000 65536"/>
              <a:gd name="T8" fmla="*/ 0 60000 65536"/>
              <a:gd name="T9" fmla="*/ 0 w 816"/>
              <a:gd name="T10" fmla="*/ 0 h 91"/>
              <a:gd name="T11" fmla="*/ 816 w 816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91">
                <a:moveTo>
                  <a:pt x="0" y="0"/>
                </a:moveTo>
                <a:cubicBezTo>
                  <a:pt x="181" y="45"/>
                  <a:pt x="363" y="91"/>
                  <a:pt x="499" y="91"/>
                </a:cubicBezTo>
                <a:cubicBezTo>
                  <a:pt x="635" y="91"/>
                  <a:pt x="763" y="15"/>
                  <a:pt x="8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92" name="Freeform 24"/>
          <p:cNvSpPr>
            <a:spLocks/>
          </p:cNvSpPr>
          <p:nvPr/>
        </p:nvSpPr>
        <p:spPr bwMode="auto">
          <a:xfrm>
            <a:off x="3203575" y="3213100"/>
            <a:ext cx="1368425" cy="215900"/>
          </a:xfrm>
          <a:custGeom>
            <a:avLst/>
            <a:gdLst>
              <a:gd name="T0" fmla="*/ 2147483647 w 862"/>
              <a:gd name="T1" fmla="*/ 0 h 136"/>
              <a:gd name="T2" fmla="*/ 2147483647 w 862"/>
              <a:gd name="T3" fmla="*/ 2147483647 h 136"/>
              <a:gd name="T4" fmla="*/ 0 w 862"/>
              <a:gd name="T5" fmla="*/ 0 h 136"/>
              <a:gd name="T6" fmla="*/ 0 60000 65536"/>
              <a:gd name="T7" fmla="*/ 0 60000 65536"/>
              <a:gd name="T8" fmla="*/ 0 60000 65536"/>
              <a:gd name="T9" fmla="*/ 0 w 862"/>
              <a:gd name="T10" fmla="*/ 0 h 136"/>
              <a:gd name="T11" fmla="*/ 862 w 862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2" h="136">
                <a:moveTo>
                  <a:pt x="862" y="0"/>
                </a:moveTo>
                <a:cubicBezTo>
                  <a:pt x="684" y="68"/>
                  <a:pt x="507" y="136"/>
                  <a:pt x="363" y="136"/>
                </a:cubicBezTo>
                <a:cubicBezTo>
                  <a:pt x="219" y="136"/>
                  <a:pt x="60" y="23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93" name="Freeform 25"/>
          <p:cNvSpPr>
            <a:spLocks/>
          </p:cNvSpPr>
          <p:nvPr/>
        </p:nvSpPr>
        <p:spPr bwMode="auto">
          <a:xfrm>
            <a:off x="3635375" y="3213100"/>
            <a:ext cx="936625" cy="71438"/>
          </a:xfrm>
          <a:custGeom>
            <a:avLst/>
            <a:gdLst>
              <a:gd name="T0" fmla="*/ 2147483647 w 590"/>
              <a:gd name="T1" fmla="*/ 0 h 45"/>
              <a:gd name="T2" fmla="*/ 2147483647 w 590"/>
              <a:gd name="T3" fmla="*/ 2147483647 h 45"/>
              <a:gd name="T4" fmla="*/ 0 w 590"/>
              <a:gd name="T5" fmla="*/ 0 h 45"/>
              <a:gd name="T6" fmla="*/ 0 60000 65536"/>
              <a:gd name="T7" fmla="*/ 0 60000 65536"/>
              <a:gd name="T8" fmla="*/ 0 60000 65536"/>
              <a:gd name="T9" fmla="*/ 0 w 590"/>
              <a:gd name="T10" fmla="*/ 0 h 45"/>
              <a:gd name="T11" fmla="*/ 590 w 590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45">
                <a:moveTo>
                  <a:pt x="590" y="0"/>
                </a:moveTo>
                <a:cubicBezTo>
                  <a:pt x="457" y="22"/>
                  <a:pt x="325" y="45"/>
                  <a:pt x="227" y="45"/>
                </a:cubicBezTo>
                <a:cubicBezTo>
                  <a:pt x="129" y="45"/>
                  <a:pt x="64" y="22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17" name="Line 26"/>
          <p:cNvSpPr>
            <a:spLocks noChangeShapeType="1"/>
          </p:cNvSpPr>
          <p:nvPr/>
        </p:nvSpPr>
        <p:spPr bwMode="auto">
          <a:xfrm>
            <a:off x="5867400" y="32131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V="1">
            <a:off x="5867400" y="3141663"/>
            <a:ext cx="730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 flipV="1">
            <a:off x="6588125" y="3141663"/>
            <a:ext cx="7143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 flipH="1" flipV="1">
            <a:off x="3563938" y="3141663"/>
            <a:ext cx="71437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 flipH="1" flipV="1">
            <a:off x="3132138" y="3141663"/>
            <a:ext cx="71437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Text Box 25"/>
          <p:cNvSpPr txBox="1">
            <a:spLocks noChangeArrowheads="1"/>
          </p:cNvSpPr>
          <p:nvPr/>
        </p:nvSpPr>
        <p:spPr bwMode="auto">
          <a:xfrm>
            <a:off x="5867400" y="1628775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>
                <a:solidFill>
                  <a:srgbClr val="0000FF"/>
                </a:solidFill>
                <a:cs typeface="Arial" charset="0"/>
              </a:rPr>
              <a:t>λ</a:t>
            </a:r>
            <a:r>
              <a:rPr lang="en-GB" b="1">
                <a:solidFill>
                  <a:srgbClr val="0000FF"/>
                </a:solidFill>
                <a:cs typeface="Arial" charset="0"/>
              </a:rPr>
              <a:t>(x)</a:t>
            </a:r>
            <a:endParaRPr lang="el-GR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21523" name="Text Box 26"/>
          <p:cNvSpPr txBox="1">
            <a:spLocks noChangeArrowheads="1"/>
          </p:cNvSpPr>
          <p:nvPr/>
        </p:nvSpPr>
        <p:spPr bwMode="auto">
          <a:xfrm>
            <a:off x="7575550" y="3089275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003300"/>
                </a:solidFill>
              </a:rPr>
              <a:t>Space</a:t>
            </a:r>
            <a:endParaRPr lang="en-US" b="1">
              <a:solidFill>
                <a:srgbClr val="003300"/>
              </a:solidFill>
            </a:endParaRPr>
          </a:p>
        </p:txBody>
      </p:sp>
      <p:sp>
        <p:nvSpPr>
          <p:cNvPr id="21524" name="Text Box 27"/>
          <p:cNvSpPr txBox="1">
            <a:spLocks noChangeArrowheads="1"/>
          </p:cNvSpPr>
          <p:nvPr/>
        </p:nvSpPr>
        <p:spPr bwMode="auto">
          <a:xfrm>
            <a:off x="4408488" y="31591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solidFill>
                  <a:srgbClr val="FF0000"/>
                </a:solidFill>
              </a:rPr>
              <a:t>x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1525" name="Oval 28"/>
          <p:cNvSpPr>
            <a:spLocks noChangeArrowheads="1"/>
          </p:cNvSpPr>
          <p:nvPr/>
        </p:nvSpPr>
        <p:spPr bwMode="auto">
          <a:xfrm>
            <a:off x="4500563" y="220503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6" grpId="0" animBg="1"/>
      <p:bldP spid="7177" grpId="0" animBg="1"/>
      <p:bldP spid="7178" grpId="0" animBg="1"/>
      <p:bldP spid="7187" grpId="0" animBg="1"/>
      <p:bldP spid="7189" grpId="0" animBg="1"/>
      <p:bldP spid="7190" grpId="0" animBg="1"/>
      <p:bldP spid="7192" grpId="0" animBg="1"/>
      <p:bldP spid="7193" grpId="0" animBg="1"/>
      <p:bldP spid="7195" grpId="0" animBg="1"/>
      <p:bldP spid="7196" grpId="0" animBg="1"/>
      <p:bldP spid="7197" grpId="0" animBg="1"/>
      <p:bldP spid="71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ZoneTexte 6"/>
          <p:cNvSpPr txBox="1">
            <a:spLocks noChangeArrowheads="1"/>
          </p:cNvSpPr>
          <p:nvPr/>
        </p:nvSpPr>
        <p:spPr bwMode="auto">
          <a:xfrm>
            <a:off x="1643063" y="785813"/>
            <a:ext cx="11541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000"/>
              <a:t>Max</a:t>
            </a:r>
          </a:p>
        </p:txBody>
      </p:sp>
      <p:sp>
        <p:nvSpPr>
          <p:cNvPr id="37896" name="ZoneTexte 7"/>
          <p:cNvSpPr txBox="1">
            <a:spLocks noChangeArrowheads="1"/>
          </p:cNvSpPr>
          <p:nvPr/>
        </p:nvSpPr>
        <p:spPr bwMode="auto">
          <a:xfrm>
            <a:off x="2928938" y="785813"/>
            <a:ext cx="1714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i="1"/>
              <a:t>U(z,s)</a:t>
            </a: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0" y="2000250"/>
          <a:ext cx="8872538" cy="1268413"/>
        </p:xfrm>
        <a:graphic>
          <a:graphicData uri="http://schemas.openxmlformats.org/presentationml/2006/ole">
            <p:oleObj spid="_x0000_s37891" name="Ecuación" r:id="rId3" imgW="2755800" imgH="393480" progId="Equation.3">
              <p:embed/>
            </p:oleObj>
          </a:graphicData>
        </a:graphic>
      </p:graphicFrame>
      <p:sp>
        <p:nvSpPr>
          <p:cNvPr id="37897" name="ZoneTexte 10"/>
          <p:cNvSpPr txBox="1">
            <a:spLocks noChangeArrowheads="1"/>
          </p:cNvSpPr>
          <p:nvPr/>
        </p:nvSpPr>
        <p:spPr bwMode="auto">
          <a:xfrm>
            <a:off x="1000125" y="3286125"/>
            <a:ext cx="53657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i="1"/>
              <a:t>z</a:t>
            </a:r>
            <a:r>
              <a:rPr lang="en-GB" sz="2800"/>
              <a:t>	: consumption good</a:t>
            </a:r>
          </a:p>
          <a:p>
            <a:r>
              <a:rPr lang="en-GB" sz="2800" i="1"/>
              <a:t>s</a:t>
            </a:r>
            <a:r>
              <a:rPr lang="en-GB" sz="2800"/>
              <a:t>	: land consumption</a:t>
            </a:r>
          </a:p>
          <a:p>
            <a:r>
              <a:rPr lang="en-GB" sz="2800" i="1"/>
              <a:t>r(x)</a:t>
            </a:r>
            <a:r>
              <a:rPr lang="en-GB" sz="2800"/>
              <a:t>	: rent in location </a:t>
            </a:r>
            <a:r>
              <a:rPr lang="en-GB" sz="2800" i="1"/>
              <a:t>x</a:t>
            </a:r>
          </a:p>
          <a:p>
            <a:r>
              <a:rPr lang="el-GR" sz="2800" i="1"/>
              <a:t>λ</a:t>
            </a:r>
            <a:r>
              <a:rPr lang="en-GB" sz="2800" i="1"/>
              <a:t>(x)</a:t>
            </a:r>
            <a:r>
              <a:rPr lang="en-GB" sz="2800"/>
              <a:t>	: population in location </a:t>
            </a:r>
            <a:r>
              <a:rPr lang="en-GB" sz="2800" i="1"/>
              <a:t>x</a:t>
            </a:r>
          </a:p>
          <a:p>
            <a:endParaRPr lang="en-GB" sz="2800" i="1"/>
          </a:p>
          <a:p>
            <a:r>
              <a:rPr lang="en-GB" sz="2800" i="1"/>
              <a:t>A	</a:t>
            </a:r>
            <a:r>
              <a:rPr lang="en-GB" sz="2800"/>
              <a:t>: social interaction benefit</a:t>
            </a:r>
            <a:endParaRPr lang="en-GB" sz="2800" i="1"/>
          </a:p>
          <a:p>
            <a:r>
              <a:rPr lang="en-GB" sz="2800" i="1"/>
              <a:t>d(x,y)</a:t>
            </a:r>
            <a:r>
              <a:rPr lang="en-GB" sz="2800"/>
              <a:t>	: distance between </a:t>
            </a:r>
            <a:r>
              <a:rPr lang="en-GB" sz="2800" i="1"/>
              <a:t>x</a:t>
            </a:r>
            <a:r>
              <a:rPr lang="en-GB" sz="2800"/>
              <a:t> and </a:t>
            </a:r>
            <a:r>
              <a:rPr lang="en-GB" sz="2800" i="1"/>
              <a:t>y</a:t>
            </a:r>
          </a:p>
          <a:p>
            <a:r>
              <a:rPr lang="el-GR" sz="2800" i="1"/>
              <a:t>τ</a:t>
            </a:r>
            <a:r>
              <a:rPr lang="en-GB" sz="2800" i="1"/>
              <a:t>	</a:t>
            </a:r>
            <a:r>
              <a:rPr lang="en-GB" sz="2800"/>
              <a:t>: travelling cost</a:t>
            </a:r>
            <a:endParaRPr lang="en-GB" sz="2800" i="1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 flipV="1">
            <a:off x="5715000" y="1214438"/>
            <a:ext cx="2695575" cy="46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6000750" y="642938"/>
            <a:ext cx="1797050" cy="482600"/>
          </a:xfrm>
          <a:custGeom>
            <a:avLst/>
            <a:gdLst>
              <a:gd name="T0" fmla="*/ 0 w 2268"/>
              <a:gd name="T1" fmla="*/ 2147483647 h 778"/>
              <a:gd name="T2" fmla="*/ 2147483647 w 2268"/>
              <a:gd name="T3" fmla="*/ 2147483647 h 778"/>
              <a:gd name="T4" fmla="*/ 2147483647 w 2268"/>
              <a:gd name="T5" fmla="*/ 2147483647 h 778"/>
              <a:gd name="T6" fmla="*/ 2147483647 w 2268"/>
              <a:gd name="T7" fmla="*/ 2147483647 h 778"/>
              <a:gd name="T8" fmla="*/ 2147483647 w 2268"/>
              <a:gd name="T9" fmla="*/ 2147483647 h 778"/>
              <a:gd name="T10" fmla="*/ 2147483647 w 2268"/>
              <a:gd name="T11" fmla="*/ 2147483647 h 778"/>
              <a:gd name="T12" fmla="*/ 2147483647 w 2268"/>
              <a:gd name="T13" fmla="*/ 2147483647 h 7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8"/>
              <a:gd name="T22" fmla="*/ 0 h 778"/>
              <a:gd name="T23" fmla="*/ 2268 w 2268"/>
              <a:gd name="T24" fmla="*/ 778 h 7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8" h="778">
                <a:moveTo>
                  <a:pt x="0" y="695"/>
                </a:moveTo>
                <a:cubicBezTo>
                  <a:pt x="140" y="680"/>
                  <a:pt x="280" y="665"/>
                  <a:pt x="408" y="605"/>
                </a:cubicBezTo>
                <a:cubicBezTo>
                  <a:pt x="536" y="545"/>
                  <a:pt x="658" y="333"/>
                  <a:pt x="771" y="333"/>
                </a:cubicBezTo>
                <a:cubicBezTo>
                  <a:pt x="884" y="333"/>
                  <a:pt x="960" y="658"/>
                  <a:pt x="1088" y="605"/>
                </a:cubicBezTo>
                <a:cubicBezTo>
                  <a:pt x="1216" y="552"/>
                  <a:pt x="1391" y="0"/>
                  <a:pt x="1542" y="15"/>
                </a:cubicBezTo>
                <a:cubicBezTo>
                  <a:pt x="1693" y="30"/>
                  <a:pt x="1875" y="612"/>
                  <a:pt x="1996" y="695"/>
                </a:cubicBezTo>
                <a:cubicBezTo>
                  <a:pt x="2117" y="778"/>
                  <a:pt x="2192" y="646"/>
                  <a:pt x="2268" y="51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16" name="Object 18"/>
          <p:cNvGraphicFramePr>
            <a:graphicFrameLocks noChangeAspect="1"/>
          </p:cNvGraphicFramePr>
          <p:nvPr/>
        </p:nvGraphicFramePr>
        <p:xfrm>
          <a:off x="6643688" y="1357313"/>
          <a:ext cx="188912" cy="209550"/>
        </p:xfrm>
        <a:graphic>
          <a:graphicData uri="http://schemas.openxmlformats.org/presentationml/2006/ole">
            <p:oleObj spid="_x0000_s37894" name="Equation" r:id="rId4" imgW="126720" imgH="139680" progId="">
              <p:embed/>
            </p:oleObj>
          </a:graphicData>
        </a:graphic>
      </p:graphicFrame>
      <p:cxnSp>
        <p:nvCxnSpPr>
          <p:cNvPr id="21" name="Connecteur droit 20"/>
          <p:cNvCxnSpPr/>
          <p:nvPr/>
        </p:nvCxnSpPr>
        <p:spPr>
          <a:xfrm rot="5400000">
            <a:off x="6572250" y="1071563"/>
            <a:ext cx="28575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01" name="Text Box 15"/>
          <p:cNvSpPr txBox="1">
            <a:spLocks noChangeArrowheads="1"/>
          </p:cNvSpPr>
          <p:nvPr/>
        </p:nvSpPr>
        <p:spPr bwMode="auto">
          <a:xfrm>
            <a:off x="7308850" y="404813"/>
            <a:ext cx="59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>
                <a:solidFill>
                  <a:srgbClr val="0000FF"/>
                </a:solidFill>
                <a:cs typeface="Arial" charset="0"/>
              </a:rPr>
              <a:t>λ</a:t>
            </a:r>
            <a:r>
              <a:rPr lang="en-GB" b="1">
                <a:solidFill>
                  <a:srgbClr val="0000FF"/>
                </a:solidFill>
                <a:cs typeface="Arial" charset="0"/>
              </a:rPr>
              <a:t>(x)</a:t>
            </a:r>
            <a:endParaRPr lang="el-GR" b="1">
              <a:solidFill>
                <a:srgbClr val="0000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ZoneTexte 6"/>
          <p:cNvSpPr txBox="1">
            <a:spLocks noChangeArrowheads="1"/>
          </p:cNvSpPr>
          <p:nvPr/>
        </p:nvSpPr>
        <p:spPr bwMode="auto">
          <a:xfrm>
            <a:off x="539750" y="549275"/>
            <a:ext cx="1144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000" dirty="0"/>
              <a:t>Max</a:t>
            </a:r>
          </a:p>
        </p:txBody>
      </p:sp>
      <p:sp>
        <p:nvSpPr>
          <p:cNvPr id="60426" name="ZoneTexte 7"/>
          <p:cNvSpPr txBox="1">
            <a:spLocks noChangeArrowheads="1"/>
          </p:cNvSpPr>
          <p:nvPr/>
        </p:nvSpPr>
        <p:spPr bwMode="auto">
          <a:xfrm>
            <a:off x="1825625" y="549275"/>
            <a:ext cx="4164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i="1" dirty="0"/>
              <a:t>U(</a:t>
            </a:r>
            <a:r>
              <a:rPr lang="en-GB" sz="4000" i="1" dirty="0" err="1"/>
              <a:t>z,s</a:t>
            </a:r>
            <a:r>
              <a:rPr lang="en-GB" sz="4000" i="1" dirty="0"/>
              <a:t>) = z + u(s)  </a:t>
            </a: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0" y="2000250"/>
          <a:ext cx="8872538" cy="1268413"/>
        </p:xfrm>
        <a:graphic>
          <a:graphicData uri="http://schemas.openxmlformats.org/presentationml/2006/ole">
            <p:oleObj spid="_x0000_s60420" name="Ecuación" r:id="rId3" imgW="2755800" imgH="393480" progId="Equation.3">
              <p:embed/>
            </p:oleObj>
          </a:graphicData>
        </a:graphic>
      </p:graphicFrame>
      <p:sp>
        <p:nvSpPr>
          <p:cNvPr id="60427" name="ZoneTexte 10"/>
          <p:cNvSpPr txBox="1">
            <a:spLocks noChangeArrowheads="1"/>
          </p:cNvSpPr>
          <p:nvPr/>
        </p:nvSpPr>
        <p:spPr bwMode="auto">
          <a:xfrm>
            <a:off x="1000125" y="3286125"/>
            <a:ext cx="53657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i="1"/>
              <a:t>z</a:t>
            </a:r>
            <a:r>
              <a:rPr lang="en-GB" sz="2800"/>
              <a:t>	: consumption good</a:t>
            </a:r>
          </a:p>
          <a:p>
            <a:r>
              <a:rPr lang="en-GB" sz="2800" i="1"/>
              <a:t>s</a:t>
            </a:r>
            <a:r>
              <a:rPr lang="en-GB" sz="2800"/>
              <a:t>	: land consumption</a:t>
            </a:r>
          </a:p>
          <a:p>
            <a:r>
              <a:rPr lang="en-GB" sz="2800" i="1"/>
              <a:t>r(x)</a:t>
            </a:r>
            <a:r>
              <a:rPr lang="en-GB" sz="2800"/>
              <a:t>	: rent in location </a:t>
            </a:r>
            <a:r>
              <a:rPr lang="en-GB" sz="2800" i="1"/>
              <a:t>x</a:t>
            </a:r>
          </a:p>
          <a:p>
            <a:r>
              <a:rPr lang="el-GR" sz="2800" i="1"/>
              <a:t>λ</a:t>
            </a:r>
            <a:r>
              <a:rPr lang="en-GB" sz="2800" i="1"/>
              <a:t>(x)</a:t>
            </a:r>
            <a:r>
              <a:rPr lang="en-GB" sz="2800"/>
              <a:t>	: population in location </a:t>
            </a:r>
            <a:r>
              <a:rPr lang="en-GB" sz="2800" i="1"/>
              <a:t>x</a:t>
            </a:r>
          </a:p>
          <a:p>
            <a:endParaRPr lang="en-GB" sz="2800" i="1"/>
          </a:p>
          <a:p>
            <a:r>
              <a:rPr lang="en-GB" sz="2800" i="1"/>
              <a:t>A	</a:t>
            </a:r>
            <a:r>
              <a:rPr lang="en-GB" sz="2800"/>
              <a:t>: social interaction benefit</a:t>
            </a:r>
            <a:endParaRPr lang="en-GB" sz="2800" i="1"/>
          </a:p>
          <a:p>
            <a:r>
              <a:rPr lang="en-GB" sz="2800" i="1"/>
              <a:t>d(x,y)</a:t>
            </a:r>
            <a:r>
              <a:rPr lang="en-GB" sz="2800"/>
              <a:t>	: distance between </a:t>
            </a:r>
            <a:r>
              <a:rPr lang="en-GB" sz="2800" i="1"/>
              <a:t>x</a:t>
            </a:r>
            <a:r>
              <a:rPr lang="en-GB" sz="2800"/>
              <a:t> and </a:t>
            </a:r>
            <a:r>
              <a:rPr lang="en-GB" sz="2800" i="1"/>
              <a:t>y</a:t>
            </a:r>
          </a:p>
          <a:p>
            <a:r>
              <a:rPr lang="el-GR" sz="2800" i="1"/>
              <a:t>τ</a:t>
            </a:r>
            <a:r>
              <a:rPr lang="en-GB" sz="2800" i="1"/>
              <a:t>	</a:t>
            </a:r>
            <a:r>
              <a:rPr lang="en-GB" sz="2800"/>
              <a:t>: travelling cost</a:t>
            </a:r>
            <a:endParaRPr lang="en-GB" sz="2800" i="1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 flipV="1">
            <a:off x="5715000" y="1214438"/>
            <a:ext cx="2695575" cy="46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6000750" y="642938"/>
            <a:ext cx="1797050" cy="482600"/>
          </a:xfrm>
          <a:custGeom>
            <a:avLst/>
            <a:gdLst>
              <a:gd name="T0" fmla="*/ 0 w 2268"/>
              <a:gd name="T1" fmla="*/ 2147483647 h 778"/>
              <a:gd name="T2" fmla="*/ 2147483647 w 2268"/>
              <a:gd name="T3" fmla="*/ 2147483647 h 778"/>
              <a:gd name="T4" fmla="*/ 2147483647 w 2268"/>
              <a:gd name="T5" fmla="*/ 2147483647 h 778"/>
              <a:gd name="T6" fmla="*/ 2147483647 w 2268"/>
              <a:gd name="T7" fmla="*/ 2147483647 h 778"/>
              <a:gd name="T8" fmla="*/ 2147483647 w 2268"/>
              <a:gd name="T9" fmla="*/ 2147483647 h 778"/>
              <a:gd name="T10" fmla="*/ 2147483647 w 2268"/>
              <a:gd name="T11" fmla="*/ 2147483647 h 778"/>
              <a:gd name="T12" fmla="*/ 2147483647 w 2268"/>
              <a:gd name="T13" fmla="*/ 2147483647 h 7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8"/>
              <a:gd name="T22" fmla="*/ 0 h 778"/>
              <a:gd name="T23" fmla="*/ 2268 w 2268"/>
              <a:gd name="T24" fmla="*/ 778 h 7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8" h="778">
                <a:moveTo>
                  <a:pt x="0" y="695"/>
                </a:moveTo>
                <a:cubicBezTo>
                  <a:pt x="140" y="680"/>
                  <a:pt x="280" y="665"/>
                  <a:pt x="408" y="605"/>
                </a:cubicBezTo>
                <a:cubicBezTo>
                  <a:pt x="536" y="545"/>
                  <a:pt x="658" y="333"/>
                  <a:pt x="771" y="333"/>
                </a:cubicBezTo>
                <a:cubicBezTo>
                  <a:pt x="884" y="333"/>
                  <a:pt x="960" y="658"/>
                  <a:pt x="1088" y="605"/>
                </a:cubicBezTo>
                <a:cubicBezTo>
                  <a:pt x="1216" y="552"/>
                  <a:pt x="1391" y="0"/>
                  <a:pt x="1542" y="15"/>
                </a:cubicBezTo>
                <a:cubicBezTo>
                  <a:pt x="1693" y="30"/>
                  <a:pt x="1875" y="612"/>
                  <a:pt x="1996" y="695"/>
                </a:cubicBezTo>
                <a:cubicBezTo>
                  <a:pt x="2117" y="778"/>
                  <a:pt x="2192" y="646"/>
                  <a:pt x="2268" y="51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16" name="Object 18"/>
          <p:cNvGraphicFramePr>
            <a:graphicFrameLocks noChangeAspect="1"/>
          </p:cNvGraphicFramePr>
          <p:nvPr/>
        </p:nvGraphicFramePr>
        <p:xfrm>
          <a:off x="6643688" y="1357313"/>
          <a:ext cx="188912" cy="209550"/>
        </p:xfrm>
        <a:graphic>
          <a:graphicData uri="http://schemas.openxmlformats.org/presentationml/2006/ole">
            <p:oleObj spid="_x0000_s60424" name="Equation" r:id="rId4" imgW="126720" imgH="139680" progId="">
              <p:embed/>
            </p:oleObj>
          </a:graphicData>
        </a:graphic>
      </p:graphicFrame>
      <p:cxnSp>
        <p:nvCxnSpPr>
          <p:cNvPr id="21" name="Connecteur droit 20"/>
          <p:cNvCxnSpPr/>
          <p:nvPr/>
        </p:nvCxnSpPr>
        <p:spPr>
          <a:xfrm rot="5400000">
            <a:off x="6572250" y="1071563"/>
            <a:ext cx="28575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1" name="ZoneTexte 24"/>
          <p:cNvSpPr txBox="1">
            <a:spLocks noChangeArrowheads="1"/>
          </p:cNvSpPr>
          <p:nvPr/>
        </p:nvSpPr>
        <p:spPr bwMode="auto">
          <a:xfrm>
            <a:off x="611188" y="1120775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dirty="0" err="1">
                <a:solidFill>
                  <a:srgbClr val="0000FF"/>
                </a:solidFill>
              </a:rPr>
              <a:t>z</a:t>
            </a:r>
            <a:r>
              <a:rPr lang="en-GB" sz="3600" dirty="0" err="1"/>
              <a:t>,</a:t>
            </a:r>
            <a:r>
              <a:rPr lang="en-GB" sz="3600" dirty="0" err="1">
                <a:solidFill>
                  <a:srgbClr val="0000FF"/>
                </a:solidFill>
              </a:rPr>
              <a:t>s</a:t>
            </a:r>
            <a:r>
              <a:rPr lang="en-GB" sz="3600" dirty="0" err="1"/>
              <a:t>,</a:t>
            </a:r>
            <a:r>
              <a:rPr lang="en-GB" sz="3600" dirty="0" err="1">
                <a:solidFill>
                  <a:srgbClr val="FF0000"/>
                </a:solidFill>
              </a:rPr>
              <a:t>x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0432" name="Text Box 11"/>
          <p:cNvSpPr txBox="1">
            <a:spLocks noChangeArrowheads="1"/>
          </p:cNvSpPr>
          <p:nvPr/>
        </p:nvSpPr>
        <p:spPr bwMode="auto">
          <a:xfrm>
            <a:off x="7308850" y="404813"/>
            <a:ext cx="59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>
                <a:solidFill>
                  <a:srgbClr val="0000FF"/>
                </a:solidFill>
                <a:cs typeface="Arial" charset="0"/>
              </a:rPr>
              <a:t>λ</a:t>
            </a:r>
            <a:r>
              <a:rPr lang="en-GB" b="1">
                <a:solidFill>
                  <a:srgbClr val="0000FF"/>
                </a:solidFill>
                <a:cs typeface="Arial" charset="0"/>
              </a:rPr>
              <a:t>(x)</a:t>
            </a:r>
            <a:endParaRPr lang="el-GR" b="1">
              <a:solidFill>
                <a:srgbClr val="0000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141663"/>
            <a:ext cx="8218488" cy="2984500"/>
          </a:xfrm>
        </p:spPr>
        <p:txBody>
          <a:bodyPr/>
          <a:lstStyle/>
          <a:p>
            <a:pPr eaLnBrk="1" hangingPunct="1"/>
            <a:r>
              <a:rPr lang="es-ES" sz="2400" b="1" dirty="0" err="1" smtClean="0">
                <a:solidFill>
                  <a:srgbClr val="0000FF"/>
                </a:solidFill>
              </a:rPr>
              <a:t>Indirect</a:t>
            </a:r>
            <a:r>
              <a:rPr lang="es-ES" sz="2400" b="1" dirty="0" smtClean="0">
                <a:solidFill>
                  <a:srgbClr val="0000FF"/>
                </a:solidFill>
              </a:rPr>
              <a:t> </a:t>
            </a:r>
            <a:r>
              <a:rPr lang="es-ES" sz="2400" b="1" dirty="0" err="1" smtClean="0">
                <a:solidFill>
                  <a:srgbClr val="0000FF"/>
                </a:solidFill>
              </a:rPr>
              <a:t>Utility</a:t>
            </a:r>
            <a:endParaRPr lang="es-ES" sz="24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es-ES" sz="2400" dirty="0" smtClean="0"/>
          </a:p>
          <a:p>
            <a:pPr eaLnBrk="1" hangingPunct="1"/>
            <a:r>
              <a:rPr lang="es-ES" sz="2400" b="1" dirty="0" err="1" smtClean="0">
                <a:solidFill>
                  <a:srgbClr val="0000FF"/>
                </a:solidFill>
              </a:rPr>
              <a:t>Spatial</a:t>
            </a:r>
            <a:r>
              <a:rPr lang="es-ES" sz="2400" b="1" dirty="0" smtClean="0">
                <a:solidFill>
                  <a:srgbClr val="0000FF"/>
                </a:solidFill>
              </a:rPr>
              <a:t> </a:t>
            </a:r>
            <a:r>
              <a:rPr lang="es-ES" sz="2400" b="1" dirty="0" err="1" smtClean="0">
                <a:solidFill>
                  <a:srgbClr val="0000FF"/>
                </a:solidFill>
              </a:rPr>
              <a:t>Equilibrium</a:t>
            </a:r>
            <a:endParaRPr lang="es-ES" sz="24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es-ES" sz="2400" dirty="0" smtClean="0"/>
              <a:t>	</a:t>
            </a:r>
          </a:p>
          <a:p>
            <a:pPr eaLnBrk="1" hangingPunct="1"/>
            <a:r>
              <a:rPr lang="es-ES" sz="2400" b="1" dirty="0" err="1" smtClean="0">
                <a:solidFill>
                  <a:srgbClr val="0000FF"/>
                </a:solidFill>
              </a:rPr>
              <a:t>Trade</a:t>
            </a:r>
            <a:r>
              <a:rPr lang="es-ES" sz="2400" b="1" dirty="0" smtClean="0">
                <a:solidFill>
                  <a:srgbClr val="0000FF"/>
                </a:solidFill>
              </a:rPr>
              <a:t>-off</a:t>
            </a:r>
          </a:p>
          <a:p>
            <a:pPr lvl="1" eaLnBrk="1" hangingPunct="1">
              <a:buFontTx/>
              <a:buNone/>
            </a:pPr>
            <a:r>
              <a:rPr lang="es-ES" sz="2000" dirty="0" smtClean="0"/>
              <a:t>					</a:t>
            </a:r>
          </a:p>
          <a:p>
            <a:pPr lvl="1" eaLnBrk="1" hangingPunct="1">
              <a:buFontTx/>
              <a:buNone/>
            </a:pPr>
            <a:r>
              <a:rPr lang="es-ES" sz="2000" dirty="0" smtClean="0"/>
              <a:t>				    </a:t>
            </a:r>
            <a:r>
              <a:rPr lang="es-ES" sz="2000" b="1" dirty="0" err="1" smtClean="0">
                <a:solidFill>
                  <a:srgbClr val="FF0000"/>
                </a:solidFill>
              </a:rPr>
              <a:t>Residence</a:t>
            </a:r>
            <a:r>
              <a:rPr lang="es-ES" sz="2000" b="1" dirty="0" smtClean="0">
                <a:solidFill>
                  <a:srgbClr val="FF0000"/>
                </a:solidFill>
              </a:rPr>
              <a:t> </a:t>
            </a:r>
            <a:r>
              <a:rPr lang="es-ES" sz="2000" b="1" dirty="0" err="1" smtClean="0">
                <a:solidFill>
                  <a:srgbClr val="FF0000"/>
                </a:solidFill>
              </a:rPr>
              <a:t>Cost</a:t>
            </a:r>
            <a:r>
              <a:rPr lang="es-ES" sz="2000" b="1" dirty="0" smtClean="0">
                <a:solidFill>
                  <a:srgbClr val="FF0000"/>
                </a:solidFill>
              </a:rPr>
              <a:t>             </a:t>
            </a:r>
            <a:r>
              <a:rPr lang="es-ES" sz="2000" b="1" dirty="0" err="1" smtClean="0">
                <a:solidFill>
                  <a:srgbClr val="FF0000"/>
                </a:solidFill>
              </a:rPr>
              <a:t>Accessing</a:t>
            </a:r>
            <a:r>
              <a:rPr lang="es-ES" sz="2000" b="1" dirty="0" smtClean="0">
                <a:solidFill>
                  <a:srgbClr val="FF0000"/>
                </a:solidFill>
              </a:rPr>
              <a:t> </a:t>
            </a:r>
            <a:r>
              <a:rPr lang="es-ES" sz="2000" b="1" dirty="0" err="1" smtClean="0">
                <a:solidFill>
                  <a:srgbClr val="FF0000"/>
                </a:solidFill>
              </a:rPr>
              <a:t>Cost</a:t>
            </a:r>
            <a:endParaRPr lang="es-ES" sz="20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>
            <p:ph sz="quarter" idx="2"/>
          </p:nvPr>
        </p:nvGraphicFramePr>
        <p:xfrm>
          <a:off x="4067175" y="3068638"/>
          <a:ext cx="5076825" cy="730250"/>
        </p:xfrm>
        <a:graphic>
          <a:graphicData uri="http://schemas.openxmlformats.org/presentationml/2006/ole">
            <p:oleObj spid="_x0000_s3074" name="Equation" r:id="rId3" imgW="2654280" imgH="380880" progId="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5940425" y="836613"/>
          <a:ext cx="647700" cy="398462"/>
        </p:xfrm>
        <a:graphic>
          <a:graphicData uri="http://schemas.openxmlformats.org/presentationml/2006/ole">
            <p:oleObj spid="_x0000_s3075" name="Equation" r:id="rId4" imgW="330120" imgH="203040" progId="">
              <p:embed/>
            </p:oleObj>
          </a:graphicData>
        </a:graphic>
      </p:graphicFrame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195513" y="2278063"/>
            <a:ext cx="5400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9" name="Freeform 7"/>
          <p:cNvSpPr>
            <a:spLocks/>
          </p:cNvSpPr>
          <p:nvPr/>
        </p:nvSpPr>
        <p:spPr bwMode="auto">
          <a:xfrm>
            <a:off x="3132138" y="741363"/>
            <a:ext cx="3600450" cy="1235075"/>
          </a:xfrm>
          <a:custGeom>
            <a:avLst/>
            <a:gdLst>
              <a:gd name="T0" fmla="*/ 0 w 2268"/>
              <a:gd name="T1" fmla="*/ 2147483647 h 778"/>
              <a:gd name="T2" fmla="*/ 2147483647 w 2268"/>
              <a:gd name="T3" fmla="*/ 2147483647 h 778"/>
              <a:gd name="T4" fmla="*/ 2147483647 w 2268"/>
              <a:gd name="T5" fmla="*/ 2147483647 h 778"/>
              <a:gd name="T6" fmla="*/ 2147483647 w 2268"/>
              <a:gd name="T7" fmla="*/ 2147483647 h 778"/>
              <a:gd name="T8" fmla="*/ 2147483647 w 2268"/>
              <a:gd name="T9" fmla="*/ 2147483647 h 778"/>
              <a:gd name="T10" fmla="*/ 2147483647 w 2268"/>
              <a:gd name="T11" fmla="*/ 2147483647 h 778"/>
              <a:gd name="T12" fmla="*/ 2147483647 w 2268"/>
              <a:gd name="T13" fmla="*/ 2147483647 h 7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8"/>
              <a:gd name="T22" fmla="*/ 0 h 778"/>
              <a:gd name="T23" fmla="*/ 2268 w 2268"/>
              <a:gd name="T24" fmla="*/ 778 h 7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8" h="778">
                <a:moveTo>
                  <a:pt x="0" y="695"/>
                </a:moveTo>
                <a:cubicBezTo>
                  <a:pt x="140" y="680"/>
                  <a:pt x="280" y="665"/>
                  <a:pt x="408" y="605"/>
                </a:cubicBezTo>
                <a:cubicBezTo>
                  <a:pt x="536" y="545"/>
                  <a:pt x="658" y="333"/>
                  <a:pt x="771" y="333"/>
                </a:cubicBezTo>
                <a:cubicBezTo>
                  <a:pt x="884" y="333"/>
                  <a:pt x="960" y="658"/>
                  <a:pt x="1088" y="605"/>
                </a:cubicBezTo>
                <a:cubicBezTo>
                  <a:pt x="1216" y="552"/>
                  <a:pt x="1391" y="0"/>
                  <a:pt x="1542" y="15"/>
                </a:cubicBezTo>
                <a:cubicBezTo>
                  <a:pt x="1693" y="30"/>
                  <a:pt x="1875" y="612"/>
                  <a:pt x="1996" y="695"/>
                </a:cubicBezTo>
                <a:cubicBezTo>
                  <a:pt x="2117" y="778"/>
                  <a:pt x="2192" y="646"/>
                  <a:pt x="2268" y="51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4356100" y="2349500"/>
          <a:ext cx="379413" cy="419100"/>
        </p:xfrm>
        <a:graphic>
          <a:graphicData uri="http://schemas.openxmlformats.org/presentationml/2006/ole">
            <p:oleObj spid="_x0000_s3077" name="Equation" r:id="rId5" imgW="126720" imgH="139680" progId="">
              <p:embed/>
            </p:oleObj>
          </a:graphicData>
        </a:graphic>
      </p:graphicFrame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572000" y="14859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132138" y="18446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6732588" y="1557338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78" name="Rectangle 29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3078" name="Equation" r:id="rId6" imgW="0" imgH="0" progId="">
              <p:embed/>
            </p:oleObj>
          </a:graphicData>
        </a:graphic>
      </p:graphicFrame>
      <p:graphicFrame>
        <p:nvGraphicFramePr>
          <p:cNvPr id="8224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3995738" y="3860800"/>
          <a:ext cx="4103687" cy="971550"/>
        </p:xfrm>
        <a:graphic>
          <a:graphicData uri="http://schemas.openxmlformats.org/presentationml/2006/ole">
            <p:oleObj spid="_x0000_s3079" name="Equation" r:id="rId7" imgW="2145960" imgH="507960" progId="">
              <p:embed/>
            </p:oleObj>
          </a:graphicData>
        </a:graphic>
      </p:graphicFrame>
      <p:graphicFrame>
        <p:nvGraphicFramePr>
          <p:cNvPr id="8227" name="Object 35"/>
          <p:cNvGraphicFramePr>
            <a:graphicFrameLocks noChangeAspect="1"/>
          </p:cNvGraphicFramePr>
          <p:nvPr/>
        </p:nvGraphicFramePr>
        <p:xfrm>
          <a:off x="3995738" y="4797425"/>
          <a:ext cx="4176712" cy="669925"/>
        </p:xfrm>
        <a:graphic>
          <a:graphicData uri="http://schemas.openxmlformats.org/presentationml/2006/ole">
            <p:oleObj spid="_x0000_s3080" name="Equation" r:id="rId8" imgW="2057400" imgH="330120" progId="">
              <p:embed/>
            </p:oleObj>
          </a:graphicData>
        </a:graphic>
      </p:graphicFrame>
      <p:graphicFrame>
        <p:nvGraphicFramePr>
          <p:cNvPr id="8228" name="Object 36"/>
          <p:cNvGraphicFramePr>
            <a:graphicFrameLocks noChangeAspect="1"/>
          </p:cNvGraphicFramePr>
          <p:nvPr/>
        </p:nvGraphicFramePr>
        <p:xfrm>
          <a:off x="468313" y="549275"/>
          <a:ext cx="1531937" cy="754063"/>
        </p:xfrm>
        <a:graphic>
          <a:graphicData uri="http://schemas.openxmlformats.org/presentationml/2006/ole">
            <p:oleObj spid="_x0000_s3081" name="Equation" r:id="rId9" imgW="799920" imgH="393480" progId="">
              <p:embed/>
            </p:oleObj>
          </a:graphicData>
        </a:graphic>
      </p:graphicFrame>
      <p:graphicFrame>
        <p:nvGraphicFramePr>
          <p:cNvPr id="8229" name="Object 37"/>
          <p:cNvGraphicFramePr>
            <a:graphicFrameLocks noChangeAspect="1"/>
          </p:cNvGraphicFramePr>
          <p:nvPr/>
        </p:nvGraphicFramePr>
        <p:xfrm>
          <a:off x="1042988" y="1341438"/>
          <a:ext cx="1117600" cy="390525"/>
        </p:xfrm>
        <a:graphic>
          <a:graphicData uri="http://schemas.openxmlformats.org/presentationml/2006/ole">
            <p:oleObj spid="_x0000_s3082" name="Equation" r:id="rId10" imgW="583920" imgH="203040" progId="">
              <p:embed/>
            </p:oleObj>
          </a:graphicData>
        </a:graphic>
      </p:graphicFrame>
      <p:sp>
        <p:nvSpPr>
          <p:cNvPr id="8230" name="Line 38"/>
          <p:cNvSpPr>
            <a:spLocks noChangeShapeType="1"/>
          </p:cNvSpPr>
          <p:nvPr/>
        </p:nvSpPr>
        <p:spPr bwMode="auto">
          <a:xfrm>
            <a:off x="5003800" y="5157788"/>
            <a:ext cx="719138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8" grpId="0" animBg="1"/>
      <p:bldP spid="8199" grpId="0" animBg="1"/>
      <p:bldP spid="8202" grpId="0" animBg="1"/>
      <p:bldP spid="8206" grpId="0" animBg="1"/>
      <p:bldP spid="8211" grpId="0" animBg="1"/>
      <p:bldP spid="8230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357</Words>
  <Application>Microsoft Office PowerPoint</Application>
  <PresentationFormat>Affichage à l'écran (4:3)</PresentationFormat>
  <Paragraphs>198</Paragraphs>
  <Slides>28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28</vt:i4>
      </vt:variant>
    </vt:vector>
  </HeadingPairs>
  <TitlesOfParts>
    <vt:vector size="31" baseType="lpstr">
      <vt:lpstr>Diseño predeterminado</vt:lpstr>
      <vt:lpstr>Ecuación</vt:lpstr>
      <vt:lpstr>Equation</vt:lpstr>
      <vt:lpstr>A Spatial Model of Social Interactions Multiplicity of Equilibria</vt:lpstr>
      <vt:lpstr>Agglomeration Economies</vt:lpstr>
      <vt:lpstr>Aim of the Paper</vt:lpstr>
      <vt:lpstr>Related Literature</vt:lpstr>
      <vt:lpstr>Plan of the Talk</vt:lpstr>
      <vt:lpstr>Spatial Interaction Model  Beckmann (1976), Fujita and Thisse (2002)</vt:lpstr>
      <vt:lpstr>Diapositive 7</vt:lpstr>
      <vt:lpstr>Diapositive 8</vt:lpstr>
      <vt:lpstr>Diapositive 9</vt:lpstr>
      <vt:lpstr>Spatial Equilibrium</vt:lpstr>
      <vt:lpstr>Proposition: No Multiple-City Configuration</vt:lpstr>
      <vt:lpstr>Spatial Interactions Along a Circle</vt:lpstr>
      <vt:lpstr>A priori: Many Possible Configurations</vt:lpstr>
      <vt:lpstr>Characterization 1) Proposition: Cities can’t face each other    “No Antipodal Cities”</vt:lpstr>
      <vt:lpstr>Characterization 2) The number of Cities can’t be even</vt:lpstr>
      <vt:lpstr>Characterization 3) Cities of equal size &amp; evenly spaced</vt:lpstr>
      <vt:lpstr>Diapositive 17</vt:lpstr>
      <vt:lpstr>Diapositive 18</vt:lpstr>
      <vt:lpstr>Diapositive 19</vt:lpstr>
      <vt:lpstr>Diapositive 20</vt:lpstr>
      <vt:lpstr>Diapositive 21</vt:lpstr>
      <vt:lpstr>Robustness of Spatial Equilibria</vt:lpstr>
      <vt:lpstr>Pareto-Ranking</vt:lpstr>
      <vt:lpstr>Diapositive 24</vt:lpstr>
      <vt:lpstr>Social Optimum</vt:lpstr>
      <vt:lpstr>Localized Interactions (x-n,x+n)</vt:lpstr>
      <vt:lpstr>Local vs Global Spatial Interactions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Spatial Model of Social Interactions</dc:title>
  <dc:creator>FAEC</dc:creator>
  <cp:lastModifiedBy>Pascal Mossay</cp:lastModifiedBy>
  <cp:revision>78</cp:revision>
  <dcterms:created xsi:type="dcterms:W3CDTF">2006-11-05T11:11:54Z</dcterms:created>
  <dcterms:modified xsi:type="dcterms:W3CDTF">2009-07-06T16:48:58Z</dcterms:modified>
</cp:coreProperties>
</file>